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  <p:sldMasterId id="2147483651" r:id="rId2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29" d="100"/>
          <a:sy n="129" d="100"/>
        </p:scale>
        <p:origin x="204" y="120"/>
      </p:cViewPr>
      <p:guideLst>
        <p:guide pos="145"/>
        <p:guide pos="5628"/>
        <p:guide pos="5057"/>
        <p:guide pos="604" orient="horz"/>
        <p:guide pos="384" orient="horz"/>
        <p:guide pos="2881" orient="horz"/>
        <p:guide pos="1746" orient="horz"/>
        <p:guide pos="1878"/>
        <p:guide pos="2015"/>
        <p:guide/>
        <p:guide pos="3751"/>
        <p:guide pos="3891"/>
        <p:guide pos="1088"/>
        <p:guide pos="314" orient="horz"/>
        <p:guide pos="2899" orient="horz"/>
        <p:guide pos="1409" orient="horz"/>
        <p:guide pos="617" orient="horz"/>
        <p:guide pos="430" orient="horz"/>
        <p:guide pos="1306" orient="horz"/>
        <p:guide pos="2099" orient="horz"/>
        <p:guide pos="2205" orient="horz"/>
        <p:guide pos="107"/>
        <p:guide pos="5656"/>
        <p:guide pos="1888"/>
        <p:guide pos="1991"/>
        <p:guide pos="3775"/>
        <p:guide pos="3879"/>
        <p:guide pos="1044"/>
      </p:guideLst>
    </p:cSldViewPr>
  </p:slideViewPr>
  <p:gridSpacing cx="36004" cy="36004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2838AACA-E5E6-4224-990F-3BEFF1C1E9C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F20D03DD-7A37-404F-9197-39D452A3A3C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 bwMode="auto">
        <a:ln>
          <a:solidFill>
            <a:srgbClr val="00B0F0"/>
          </a:solidFill>
        </a:ln>
      </dgm:spPr>
      <dgm:t>
        <a:bodyPr vert="horz" anchor="ctr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Более 1,7 тыс. км магистрального газопровода</a:t>
          </a:r>
          <a:endParaRPr sz="1200" b="1">
            <a:solidFill>
              <a:srgbClr val="002060"/>
            </a:solidFill>
          </a:endParaRPr>
        </a:p>
      </dgm:t>
    </dgm:pt>
    <dgm:pt modelId="{EF884364-8413-4488-9387-365210051689}" type="parTrans" cxnId="{02CE4BF5-C154-4C9C-B748-7A9767AA4BF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bg1"/>
            </a:solidFill>
          </a:endParaRPr>
        </a:p>
      </dgm:t>
    </dgm:pt>
    <dgm:pt modelId="{88B0E284-3A0C-4786-AA6B-3787A94ED640}" type="sibTrans" cxnId="{02CE4BF5-C154-4C9C-B748-7A9767AA4BF8}">
      <dgm:prSet/>
      <dgm:spPr bwMode="auto">
        <a:solidFill>
          <a:srgbClr val="00B0F0"/>
        </a:solidFill>
      </dgm:spPr>
      <dgm:t>
        <a:bodyPr vert="horz" anchor="ctr"/>
        <a:lstStyle/>
        <a:p>
          <a:pPr algn="ctr" defTabSz="7556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>
            <a:solidFill>
              <a:schemeClr val="bg1"/>
            </a:solidFill>
          </a:endParaRPr>
        </a:p>
      </dgm:t>
    </dgm:pt>
    <dgm:pt modelId="{5375482D-BF1C-4AE8-BA18-65F6B9B759B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 bwMode="auto">
        <a:ln>
          <a:solidFill>
            <a:srgbClr val="00B0F0"/>
          </a:solidFill>
        </a:ln>
      </dgm:spPr>
      <dgm:t>
        <a:bodyPr vert="horz" anchor="ctr"/>
        <a:lstStyle/>
        <a:p>
          <a:pPr algn="ctr" defTabSz="62229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Зона эксплуатационной ответственности </a:t>
          </a:r>
          <a:endParaRPr sz="1200"/>
        </a:p>
        <a:p>
          <a:pPr algn="ctr" defTabSz="62229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3 промышленные площадки </a:t>
          </a:r>
          <a:endParaRPr sz="1200"/>
        </a:p>
        <a:p>
          <a:pPr algn="ctr" defTabSz="62229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в 9 муниципальных образованиях Вологодской области</a:t>
          </a:r>
          <a:endParaRPr sz="1200" b="1">
            <a:solidFill>
              <a:srgbClr val="002060"/>
            </a:solidFill>
          </a:endParaRPr>
        </a:p>
      </dgm:t>
    </dgm:pt>
    <dgm:pt modelId="{A57D654C-C639-425F-9F15-E23552CAD182}" type="parTrans" cxnId="{05F34A55-2607-42C0-B2F1-720779BE1DF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bg1"/>
            </a:solidFill>
          </a:endParaRPr>
        </a:p>
      </dgm:t>
    </dgm:pt>
    <dgm:pt modelId="{D5D8E079-6EC6-40A0-8495-559B33B48A96}" type="sibTrans" cxnId="{05F34A55-2607-42C0-B2F1-720779BE1DFC}">
      <dgm:prSet/>
      <dgm:spPr bwMode="auto">
        <a:solidFill>
          <a:srgbClr val="00B0F0"/>
        </a:solidFill>
      </dgm:spPr>
      <dgm:t>
        <a:bodyPr vert="horz" anchor="ctr"/>
        <a:lstStyle/>
        <a:p>
          <a:pPr algn="ctr" defTabSz="7556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>
            <a:solidFill>
              <a:schemeClr val="bg1"/>
            </a:solidFill>
          </a:endParaRPr>
        </a:p>
      </dgm:t>
    </dgm:pt>
    <dgm:pt modelId="{50926ED5-B424-4AD6-BA2B-9628436C4CD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 bwMode="auto">
        <a:ln>
          <a:solidFill>
            <a:srgbClr val="00B0F0"/>
          </a:solidFill>
        </a:ln>
      </dgm:spPr>
      <dgm:t>
        <a:bodyPr vert="horz" anchor="ctr"/>
        <a:lstStyle/>
        <a:p>
          <a:pPr algn="ctr" defTabSz="6222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Более </a:t>
          </a:r>
          <a:endParaRPr sz="1200"/>
        </a:p>
        <a:p>
          <a:pPr algn="ctr" defTabSz="6222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800 сотрудников</a:t>
          </a:r>
          <a:endParaRPr sz="1200"/>
        </a:p>
      </dgm:t>
    </dgm:pt>
    <dgm:pt modelId="{4DA76E5A-E199-4B74-A808-27C78356FA19}" type="parTrans" cxnId="{83B9DFAF-35F2-424A-A29E-8404C9F2EB3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4FF0ED2-2135-4CCC-AD23-3B59080F4531}" type="sibTrans" cxnId="{83B9DFAF-35F2-424A-A29E-8404C9F2EB3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67BD4C4-7F77-48C5-832D-F41621BD5C4D}" type="pres">
      <dgm:prSet presAssocID="{2838AACA-E5E6-4224-990F-3BEFF1C1E9C1}" presName="linearFlow" presStyleCnt="0">
        <dgm:presLayoutVars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74ACA6A-DD88-4CBE-BED2-39B02852EBB4}" type="pres">
      <dgm:prSet custLinFactNeighborY="-4334" custScaleX="112472" presAssocID="{F20D03DD-7A37-404F-9197-39D452A3A3C8}" presName="node" presStyleLbl="node1" presStyleIdx="0" presStyleCnt="3">
        <dgm:presLayoutVars>
          <dgm:bulletEnabled val="1"/>
        </dgm:presLayoutVars>
      </dgm:prSet>
      <dgm:spPr bwMode="auto">
        <a:prstGeom prst="rect">
          <a:avLst/>
        </a:prstGeom>
      </dgm:spPr>
      <dgm:t>
        <a:bodyPr/>
        <a:lstStyle/>
        <a:p>
          <a:pPr>
            <a:defRPr/>
          </a:pPr>
          <a:endParaRPr lang="ru-RU"/>
        </a:p>
      </dgm:t>
    </dgm:pt>
    <dgm:pt modelId="{A5ED444E-9C8C-444C-AD81-E220FFA70647}" type="pres">
      <dgm:prSet presAssocID="{88B0E284-3A0C-4786-AA6B-3787A94ED640}" presName="sibTrans" presStyleLbl="sibTrans2D1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65624AAA-8FF4-4458-A4DD-A2719FC51F0A}" type="pres">
      <dgm:prSet presAssocID="{88B0E284-3A0C-4786-AA6B-3787A94ED640}" presName="connectorText" presStyleLbl="sibTrans2D1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4A3F2F5D-4E15-4348-A4AA-17432B4EC197}" type="pres">
      <dgm:prSet custScaleX="109891" custScaleY="170639" presAssocID="{5375482D-BF1C-4AE8-BA18-65F6B9B759B4}" presName="node" presStyleLbl="node1" presStyleIdx="1" presStyleCnt="3">
        <dgm:presLayoutVars>
          <dgm:bulletEnabled val="1"/>
        </dgm:presLayoutVars>
      </dgm:prSet>
      <dgm:spPr bwMode="auto">
        <a:prstGeom prst="rect">
          <a:avLst/>
        </a:prstGeom>
      </dgm:spPr>
      <dgm:t>
        <a:bodyPr/>
        <a:lstStyle/>
        <a:p>
          <a:pPr>
            <a:defRPr/>
          </a:pPr>
          <a:endParaRPr lang="ru-RU"/>
        </a:p>
      </dgm:t>
    </dgm:pt>
    <dgm:pt modelId="{697B83E1-93D8-4121-9AF8-F5849A47F752}" type="pres">
      <dgm:prSet custLinFactNeighborX="-2298" custLinFactY="9185" presAssocID="{D5D8E079-6EC6-40A0-8495-559B33B48A96}" presName="sibTrans" presStyleLbl="sibTrans2D1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CCDA0E66-1E43-4661-AB6E-E93FE266DCB6}" type="pres">
      <dgm:prSet presAssocID="{D5D8E079-6EC6-40A0-8495-559B33B48A96}" presName="connectorText" presStyleLbl="sibTrans2D1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E1331BBF-379F-4A16-9B70-1CC3F47AF6E1}" type="pres">
      <dgm:prSet custLinFactNeighborY="69077" custScaleX="112472" presAssocID="{50926ED5-B424-4AD6-BA2B-9628436C4CDA}" presName="node" presStyleLbl="node1" presStyleIdx="2" presStyleCnt="3">
        <dgm:presLayoutVars>
          <dgm:bulletEnabled val="1"/>
        </dgm:presLayoutVars>
      </dgm:prSet>
      <dgm:spPr bwMode="auto">
        <a:prstGeom prst="rect">
          <a:avLst/>
        </a:prstGeom>
      </dgm:spPr>
      <dgm:t>
        <a:bodyPr/>
        <a:lstStyle/>
        <a:p>
          <a:pPr>
            <a:defRPr/>
          </a:pPr>
          <a:endParaRPr lang="ru-RU"/>
        </a:p>
      </dgm:t>
    </dgm:pt>
  </dgm:ptLst>
  <dgm:cxnLst>
    <dgm:cxn modelId="{A284C322-EAED-4759-9439-84BBB6DBBF07}" type="presOf" srcId="{88B0E284-3A0C-4786-AA6B-3787A94ED640}" destId="{A5ED444E-9C8C-444C-AD81-E220FFA70647}" srcOrd="0" destOrd="0" presId="urn:microsoft.com/office/officeart/2005/8/layout/process2"/>
    <dgm:cxn modelId="{05F34A55-2607-42C0-B2F1-720779BE1DFC}" srcId="{2838AACA-E5E6-4224-990F-3BEFF1C1E9C1}" destId="{5375482D-BF1C-4AE8-BA18-65F6B9B759B4}" srcOrd="1" destOrd="0" parTransId="{A57D654C-C639-425F-9F15-E23552CAD182}" sibTransId="{D5D8E079-6EC6-40A0-8495-559B33B48A96}"/>
    <dgm:cxn modelId="{B0909ECC-428C-42E4-86EF-89F9B3A57C7B}" type="presOf" srcId="{88B0E284-3A0C-4786-AA6B-3787A94ED640}" destId="{65624AAA-8FF4-4458-A4DD-A2719FC51F0A}" srcOrd="1" destOrd="0" presId="urn:microsoft.com/office/officeart/2005/8/layout/process2"/>
    <dgm:cxn modelId="{83B9DFAF-35F2-424A-A29E-8404C9F2EB35}" srcId="{2838AACA-E5E6-4224-990F-3BEFF1C1E9C1}" destId="{50926ED5-B424-4AD6-BA2B-9628436C4CDA}" srcOrd="2" destOrd="0" parTransId="{4DA76E5A-E199-4B74-A808-27C78356FA19}" sibTransId="{74FF0ED2-2135-4CCC-AD23-3B59080F4531}"/>
    <dgm:cxn modelId="{2ACB5129-632B-468B-AD3D-99EB975AEF8C}" type="presOf" srcId="{50926ED5-B424-4AD6-BA2B-9628436C4CDA}" destId="{E1331BBF-379F-4A16-9B70-1CC3F47AF6E1}" srcOrd="0" destOrd="0" presId="urn:microsoft.com/office/officeart/2005/8/layout/process2"/>
    <dgm:cxn modelId="{02CE4BF5-C154-4C9C-B748-7A9767AA4BF8}" srcId="{2838AACA-E5E6-4224-990F-3BEFF1C1E9C1}" destId="{F20D03DD-7A37-404F-9197-39D452A3A3C8}" srcOrd="0" destOrd="0" parTransId="{EF884364-8413-4488-9387-365210051689}" sibTransId="{88B0E284-3A0C-4786-AA6B-3787A94ED640}"/>
    <dgm:cxn modelId="{EEB50E6D-5938-45B7-97C5-E54039946ECC}" type="presOf" srcId="{F20D03DD-7A37-404F-9197-39D452A3A3C8}" destId="{E74ACA6A-DD88-4CBE-BED2-39B02852EBB4}" srcOrd="0" destOrd="0" presId="urn:microsoft.com/office/officeart/2005/8/layout/process2"/>
    <dgm:cxn modelId="{C499B708-F67C-40EC-B2F8-D5FDAEAD3D18}" type="presOf" srcId="{D5D8E079-6EC6-40A0-8495-559B33B48A96}" destId="{CCDA0E66-1E43-4661-AB6E-E93FE266DCB6}" srcOrd="1" destOrd="0" presId="urn:microsoft.com/office/officeart/2005/8/layout/process2"/>
    <dgm:cxn modelId="{8A180D22-4F23-447E-99B1-4C28F3E4C572}" type="presOf" srcId="{2838AACA-E5E6-4224-990F-3BEFF1C1E9C1}" destId="{A67BD4C4-7F77-48C5-832D-F41621BD5C4D}" srcOrd="0" destOrd="0" presId="urn:microsoft.com/office/officeart/2005/8/layout/process2"/>
    <dgm:cxn modelId="{4E1508D4-5001-499D-8321-3AB5C2CA1AE4}" type="presOf" srcId="{5375482D-BF1C-4AE8-BA18-65F6B9B759B4}" destId="{4A3F2F5D-4E15-4348-A4AA-17432B4EC197}" srcOrd="0" destOrd="0" presId="urn:microsoft.com/office/officeart/2005/8/layout/process2"/>
    <dgm:cxn modelId="{BFF67F76-0A1C-44CC-8E8F-1B19D4385E69}" type="presOf" srcId="{D5D8E079-6EC6-40A0-8495-559B33B48A96}" destId="{697B83E1-93D8-4121-9AF8-F5849A47F752}" srcOrd="0" destOrd="0" presId="urn:microsoft.com/office/officeart/2005/8/layout/process2"/>
    <dgm:cxn modelId="{4A139EE4-58CF-4BBD-AA35-119B09EA3625}" type="presParOf" srcId="{A67BD4C4-7F77-48C5-832D-F41621BD5C4D}" destId="{E74ACA6A-DD88-4CBE-BED2-39B02852EBB4}" srcOrd="0" destOrd="0" presId="urn:microsoft.com/office/officeart/2005/8/layout/process2"/>
    <dgm:cxn modelId="{5BCB87EF-9924-4E85-88A7-2A6E4630B30B}" type="presParOf" srcId="{A67BD4C4-7F77-48C5-832D-F41621BD5C4D}" destId="{A5ED444E-9C8C-444C-AD81-E220FFA70647}" srcOrd="1" destOrd="0" presId="urn:microsoft.com/office/officeart/2005/8/layout/process2"/>
    <dgm:cxn modelId="{254665F5-8750-43C6-A050-908996A36B25}" type="presParOf" srcId="{A5ED444E-9C8C-444C-AD81-E220FFA70647}" destId="{65624AAA-8FF4-4458-A4DD-A2719FC51F0A}" srcOrd="0" destOrd="0" presId="urn:microsoft.com/office/officeart/2005/8/layout/process2"/>
    <dgm:cxn modelId="{3EDC8786-AB26-4CEE-8A40-3D0356054005}" type="presParOf" srcId="{A67BD4C4-7F77-48C5-832D-F41621BD5C4D}" destId="{4A3F2F5D-4E15-4348-A4AA-17432B4EC197}" srcOrd="2" destOrd="0" presId="urn:microsoft.com/office/officeart/2005/8/layout/process2"/>
    <dgm:cxn modelId="{9BD742D4-F76F-4012-A899-152A0E447AAA}" type="presParOf" srcId="{A67BD4C4-7F77-48C5-832D-F41621BD5C4D}" destId="{697B83E1-93D8-4121-9AF8-F5849A47F752}" srcOrd="3" destOrd="0" presId="urn:microsoft.com/office/officeart/2005/8/layout/process2"/>
    <dgm:cxn modelId="{8F8A1463-896E-4CEF-964C-DEB70E24A493}" type="presParOf" srcId="{697B83E1-93D8-4121-9AF8-F5849A47F752}" destId="{CCDA0E66-1E43-4661-AB6E-E93FE266DCB6}" srcOrd="0" destOrd="0" presId="urn:microsoft.com/office/officeart/2005/8/layout/process2"/>
    <dgm:cxn modelId="{439D4495-94FC-4713-B96F-97F9D97A2542}" type="presParOf" srcId="{A67BD4C4-7F77-48C5-832D-F41621BD5C4D}" destId="{E1331BBF-379F-4A16-9B70-1CC3F47AF6E1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94328485" name=""/>
      <dsp:cNvGrpSpPr/>
    </dsp:nvGrpSpPr>
    <dsp:grpSpPr bwMode="auto">
      <a:xfrm>
        <a:off x="0" y="0"/>
        <a:ext cx="2184300" cy="3526412"/>
        <a:chOff x="0" y="0"/>
        <a:chExt cx="2184300" cy="3526412"/>
      </a:xfrm>
    </dsp:grpSpPr>
    <dsp:sp modelId="{E74ACA6A-DD88-4CBE-BED2-39B02852EBB4}">
      <dsp:nvSpPr>
        <dsp:cNvPr id="0" name=""/>
        <dsp:cNvSpPr/>
      </dsp:nvSpPr>
      <dsp:spPr bwMode="auto">
        <a:xfrm>
          <a:off x="-25651" y="0"/>
          <a:ext cx="2235602" cy="748286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Более 1,7 тыс. км магистрального газопровода</a:t>
          </a:r>
          <a:endParaRPr sz="1200" b="1">
            <a:solidFill>
              <a:srgbClr val="002060"/>
            </a:solidFill>
          </a:endParaRPr>
        </a:p>
      </dsp:txBody>
      <dsp:txXfrm>
        <a:off x="-25651" y="0"/>
        <a:ext cx="2235602" cy="748286"/>
      </dsp:txXfrm>
    </dsp:sp>
    <dsp:sp modelId="{A5ED444E-9C8C-444C-AD81-E220FFA70647}">
      <dsp:nvSpPr>
        <dsp:cNvPr id="0" name=""/>
        <dsp:cNvSpPr/>
      </dsp:nvSpPr>
      <dsp:spPr bwMode="auto">
        <a:xfrm rot="5400000">
          <a:off x="950968" y="768164"/>
          <a:ext cx="282363" cy="33672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400">
            <a:solidFill>
              <a:schemeClr val="bg1"/>
            </a:solidFill>
          </a:endParaRPr>
        </a:p>
      </dsp:txBody>
      <dsp:txXfrm rot="-5400000">
        <a:off x="991132" y="795347"/>
        <a:ext cx="202037" cy="197654"/>
      </dsp:txXfrm>
    </dsp:sp>
    <dsp:sp modelId="{4A3F2F5D-4E15-4348-A4AA-17432B4EC197}">
      <dsp:nvSpPr>
        <dsp:cNvPr id="0" name=""/>
        <dsp:cNvSpPr/>
      </dsp:nvSpPr>
      <dsp:spPr bwMode="auto">
        <a:xfrm>
          <a:off x="0" y="1124771"/>
          <a:ext cx="2184300" cy="1276868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62229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Зона эксплуатационной ответственности </a:t>
          </a:r>
          <a:endParaRPr sz="1200"/>
        </a:p>
        <a:p>
          <a:pPr lvl="0" algn="ctr" defTabSz="62229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3 промышленные площадки </a:t>
          </a:r>
          <a:endParaRPr sz="1200"/>
        </a:p>
        <a:p>
          <a:pPr lvl="0" algn="ctr" defTabSz="62229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в 9 муниципальных образованиях Вологодской области</a:t>
          </a:r>
          <a:endParaRPr sz="1200" b="1">
            <a:solidFill>
              <a:srgbClr val="002060"/>
            </a:solidFill>
          </a:endParaRPr>
        </a:p>
      </dsp:txBody>
      <dsp:txXfrm>
        <a:off x="0" y="1124771"/>
        <a:ext cx="2184300" cy="1276868"/>
      </dsp:txXfrm>
    </dsp:sp>
    <dsp:sp modelId="{697B83E1-93D8-4121-9AF8-F5849A47F752}">
      <dsp:nvSpPr>
        <dsp:cNvPr id="0" name=""/>
        <dsp:cNvSpPr/>
      </dsp:nvSpPr>
      <dsp:spPr bwMode="auto">
        <a:xfrm rot="5400000">
          <a:off x="944479" y="2452446"/>
          <a:ext cx="282363" cy="33672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400">
            <a:solidFill>
              <a:schemeClr val="bg1"/>
            </a:solidFill>
          </a:endParaRPr>
        </a:p>
      </dsp:txBody>
      <dsp:txXfrm rot="-5400000">
        <a:off x="984643" y="2479629"/>
        <a:ext cx="202037" cy="197654"/>
      </dsp:txXfrm>
    </dsp:sp>
    <dsp:sp modelId="{E1331BBF-379F-4A16-9B70-1CC3F47AF6E1}">
      <dsp:nvSpPr>
        <dsp:cNvPr id="0" name=""/>
        <dsp:cNvSpPr/>
      </dsp:nvSpPr>
      <dsp:spPr bwMode="auto">
        <a:xfrm>
          <a:off x="-25651" y="2778125"/>
          <a:ext cx="2235602" cy="748286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6222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Более </a:t>
          </a:r>
          <a:endParaRPr sz="1200"/>
        </a:p>
        <a:p>
          <a:pPr lvl="0" algn="ctr" defTabSz="6222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rgbClr val="002060"/>
              </a:solidFill>
              <a:latin typeface="Arial Narrow"/>
            </a:rPr>
            <a:t>800 сотрудников</a:t>
          </a:r>
          <a:endParaRPr sz="1200"/>
        </a:p>
      </dsp:txBody>
      <dsp:txXfrm>
        <a:off x="-25651" y="2778125"/>
        <a:ext cx="2235602" cy="748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r:blip="">
      <dgm:adjLst/>
    </dgm:shape>
    <dgm:presOf/>
    <dgm:constrLst>
      <dgm:constr type="h" for="ch" ptType="node" refType="h"/>
      <dgm:constr type="h" for="ch" ptType="sibTrans" refPtType="node" refType="h" refFor="ch" fact="0.500000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PtType="node" refType="primFontSz" refFor="ch" op="lte" fact="0.800000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type="roundRect" r:blip="">
          <dgm:adjLst>
            <dgm:adj idx="1" val="0.100000"/>
          </dgm:adjLst>
        </dgm:shape>
        <dgm:presOf axis="desOrSelf" ptType="node"/>
        <dgm:constrLst>
          <dgm:constr type="w" refType="h" fact="1.800000"/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w" refType="h" fact="0.900000"/>
            <dgm:constr type="connDist"/>
            <dgm:constr type="wArH" refType="w" fact="0.500000"/>
            <dgm:constr type="hArH" refType="w"/>
            <dgm:constr type="stemThick" refType="w" fact="0.600000"/>
            <dgm:constr type="begPad" refType="connDist" fact="0.125000"/>
            <dgm:constr type="endPad" refType="connDist" fact="0.125000"/>
          </dgm:constrLst>
          <dgm:ruleLst/>
          <dgm:layoutNode name="connectorText">
            <dgm:alg type="tx">
              <dgm:param type="autoTxRot" val="upr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798320" y="4859755"/>
            <a:ext cx="7074830" cy="215444"/>
          </a:xfrm>
        </p:spPr>
        <p:txBody>
          <a:bodyPr wrap="square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МЕРОПРИЯТИЯ</a:t>
            </a:r>
            <a:endParaRPr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798320" y="979488"/>
            <a:ext cx="7074830" cy="3622675"/>
          </a:xfrm>
        </p:spPr>
        <p:txBody>
          <a:bodyPr/>
          <a:lstStyle/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7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11442" y="4859755"/>
            <a:ext cx="7061708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МЕРОПРИЯТИЯ</a:t>
            </a:r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811442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11442" y="4813589"/>
            <a:ext cx="7061708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 bwMode="auto">
          <a:xfrm>
            <a:off x="153988" y="914400"/>
            <a:ext cx="8816975" cy="3695700"/>
          </a:xfrm>
          <a:prstGeom prst="rect">
            <a:avLst/>
          </a:prstGeo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811442" y="0"/>
            <a:ext cx="7321551" cy="701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 bwMode="auto">
          <a:xfrm>
            <a:off x="152400" y="911191"/>
            <a:ext cx="2841057" cy="36957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 bwMode="auto">
          <a:xfrm>
            <a:off x="3144253" y="911191"/>
            <a:ext cx="2841057" cy="36957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 bwMode="auto">
          <a:xfrm>
            <a:off x="6137710" y="911191"/>
            <a:ext cx="2841057" cy="36957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11442" y="4813589"/>
            <a:ext cx="7061708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811442" y="0"/>
            <a:ext cx="7321551" cy="701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 bwMode="auto">
          <a:xfrm>
            <a:off x="3147461" y="914400"/>
            <a:ext cx="5823502" cy="36957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 bwMode="auto">
          <a:xfrm>
            <a:off x="152400" y="912796"/>
            <a:ext cx="2841057" cy="36957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11442" y="4813589"/>
            <a:ext cx="7061708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811442" y="0"/>
            <a:ext cx="7321551" cy="701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50813" y="910908"/>
            <a:ext cx="8828087" cy="116236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 bwMode="auto">
          <a:xfrm>
            <a:off x="154004" y="2175308"/>
            <a:ext cx="8824763" cy="24219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11442" y="4813589"/>
            <a:ext cx="7061708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811442" y="0"/>
            <a:ext cx="7321551" cy="701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11442" y="4813589"/>
            <a:ext cx="7061708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811442" y="0"/>
            <a:ext cx="7321551" cy="701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>
              <a:defRPr/>
            </a:pPr>
            <a:endParaRPr lang="ru-RU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634932" y="1"/>
            <a:ext cx="7509068" cy="74935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 bwMode="auto">
          <a:xfrm>
            <a:off x="1811442" y="0"/>
            <a:ext cx="7321551" cy="701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/>
          <a:stretch/>
        </p:blipFill>
        <p:spPr bwMode="auto">
          <a:xfrm>
            <a:off x="283504" y="108000"/>
            <a:ext cx="1058400" cy="5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1623923" cy="749352"/>
          </a:xfrm>
          <a:prstGeom prst="rect">
            <a:avLst/>
          </a:prstGeom>
        </p:spPr>
      </p:pic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0" y="754062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 flipH="1">
            <a:off x="1630533" y="0"/>
            <a:ext cx="0" cy="74935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>
        <a:spcBef>
          <a:spcPts val="0"/>
        </a:spcBef>
        <a:buNone/>
        <a:defRPr lang="ru-RU" sz="1900" b="0" i="0" u="none" strike="noStrike" cap="none" spc="0">
          <a:ln>
            <a:noFill/>
          </a:ln>
          <a:solidFill>
            <a:schemeClr val="bg1"/>
          </a:solidFill>
          <a:latin typeface="Arial Narrow"/>
          <a:ea typeface="+mj-ea"/>
          <a:cs typeface="+mj-cs"/>
        </a:defRPr>
      </a:lvl1pPr>
    </p:titleStyle>
    <p:bodyStyle>
      <a:lvl1pPr marL="0" indent="-342900" algn="l" defTabSz="914400">
        <a:spcBef>
          <a:spcPts val="0"/>
        </a:spcBef>
        <a:buFont typeface="Arial"/>
        <a:buNone/>
        <a:defRPr lang="ru-RU" sz="1900" b="1">
          <a:solidFill>
            <a:schemeClr val="bg1"/>
          </a:solidFill>
          <a:latin typeface="Arial Narrow"/>
          <a:ea typeface="+mn-ea"/>
          <a:cs typeface="+mn-cs"/>
        </a:defRPr>
      </a:lvl1pPr>
      <a:lvl2pPr marL="0" indent="-28575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2pPr>
      <a:lvl3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3pPr>
      <a:lvl4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4pPr>
      <a:lvl5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634931" y="4783500"/>
            <a:ext cx="7509068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63493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>
              <a:defRPr/>
            </a:pPr>
            <a:endParaRPr lang="ru-RU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1634932" y="1"/>
            <a:ext cx="7509068" cy="74935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3"/>
          <p:cNvSpPr txBox="1"/>
          <p:nvPr userDrawn="1"/>
        </p:nvSpPr>
        <p:spPr bwMode="auto">
          <a:xfrm>
            <a:off x="166687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274F02-7521-4F9B-A76E-13D583AC38B1}" type="slidenum">
              <a:rPr lang="ru-RU" sz="1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n-ea"/>
                <a:cs typeface="+mn-cs"/>
              </a:rPr>
              <a:t/>
            </a:fld>
            <a:endParaRPr lang="ru-RU" sz="1400" b="1" i="0" u="none" strike="noStrike" cap="none" spc="0">
              <a:ln>
                <a:noFill/>
              </a:ln>
              <a:solidFill>
                <a:schemeClr val="bg1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637312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11442" y="0"/>
            <a:ext cx="7321551" cy="70104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/>
          <a:stretch/>
        </p:blipFill>
        <p:spPr bwMode="auto">
          <a:xfrm>
            <a:off x="283504" y="108000"/>
            <a:ext cx="1058400" cy="5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" y="0"/>
            <a:ext cx="1623923" cy="749352"/>
          </a:xfrm>
          <a:prstGeom prst="rect">
            <a:avLst/>
          </a:prstGeom>
        </p:spPr>
      </p:pic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754062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 flipH="1">
            <a:off x="1630533" y="0"/>
            <a:ext cx="0" cy="74935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xStyles>
    <p:titleStyle>
      <a:lvl1pPr algn="l" defTabSz="914400">
        <a:spcBef>
          <a:spcPts val="0"/>
        </a:spcBef>
        <a:buNone/>
        <a:defRPr lang="ru-RU" sz="1900" b="0" i="0" u="none" strike="noStrike" cap="none" spc="0">
          <a:ln>
            <a:noFill/>
          </a:ln>
          <a:solidFill>
            <a:schemeClr val="bg1"/>
          </a:solidFill>
          <a:latin typeface="Arial Narrow"/>
          <a:ea typeface="+mj-ea"/>
          <a:cs typeface="+mj-cs"/>
        </a:defRPr>
      </a:lvl1pPr>
    </p:titleStyle>
    <p:bodyStyle>
      <a:lvl1pPr marL="0" indent="-342900" algn="l" defTabSz="914400">
        <a:spcBef>
          <a:spcPts val="0"/>
        </a:spcBef>
        <a:buFont typeface="Arial"/>
        <a:buNone/>
        <a:defRPr lang="ru-RU" sz="1900">
          <a:solidFill>
            <a:srgbClr val="003366"/>
          </a:solidFill>
          <a:latin typeface="Arial Narrow"/>
          <a:ea typeface="+mn-ea"/>
          <a:cs typeface="+mn-cs"/>
        </a:defRPr>
      </a:lvl1pPr>
      <a:lvl2pPr marL="0" indent="-28575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2pPr>
      <a:lvl3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3pPr>
      <a:lvl4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4pPr>
      <a:lvl5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7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807207" y="868246"/>
            <a:ext cx="7530595" cy="3622674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 Narrow"/>
                <a:ea typeface="Arial Narrow"/>
                <a:cs typeface="Arial Narrow"/>
              </a:rPr>
              <a:t>      Шекснинское </a:t>
            </a:r>
            <a:r>
              <a:rPr lang="ru-RU">
                <a:latin typeface="Arial Narrow"/>
                <a:ea typeface="Arial Narrow"/>
                <a:cs typeface="Arial Narrow"/>
              </a:rPr>
              <a:t>линейное производственное управление магистральных   газопроводов – филиал ООО «Газпром </a:t>
            </a:r>
            <a:r>
              <a:rPr lang="ru-RU">
                <a:latin typeface="Arial Narrow"/>
                <a:ea typeface="Arial Narrow"/>
                <a:cs typeface="Arial Narrow"/>
              </a:rPr>
              <a:t>трансгаз</a:t>
            </a:r>
            <a:r>
              <a:rPr lang="ru-RU">
                <a:latin typeface="Arial Narrow"/>
                <a:ea typeface="Arial Narrow"/>
                <a:cs typeface="Arial Narrow"/>
              </a:rPr>
              <a:t> Ухта»</a:t>
            </a:r>
            <a:endParaRPr>
              <a:latin typeface="Arial Narrow"/>
              <a:cs typeface="Arial Narrow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Arial Narrow"/>
                <a:ea typeface="Arial Narrow"/>
                <a:cs typeface="Arial Narrow"/>
              </a:rPr>
              <a:t>         </a:t>
            </a:r>
            <a:endParaRPr sz="1400">
              <a:latin typeface="Arial Narrow"/>
              <a:cs typeface="Arial Narrow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Arial Narrow"/>
                <a:ea typeface="Arial Narrow"/>
                <a:cs typeface="Arial Narrow"/>
              </a:rPr>
              <a:t>         </a:t>
            </a:r>
            <a:endParaRPr sz="1400">
              <a:latin typeface="Arial Narrow"/>
              <a:cs typeface="Arial Narrow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Arial Narrow"/>
                <a:ea typeface="Arial Narrow"/>
                <a:cs typeface="Arial Narrow"/>
              </a:rPr>
              <a:t>         Всероссийский </a:t>
            </a:r>
            <a:r>
              <a:rPr lang="ru-RU" sz="1400">
                <a:latin typeface="Arial Narrow"/>
                <a:ea typeface="Arial Narrow"/>
                <a:cs typeface="Arial Narrow"/>
              </a:rPr>
              <a:t>конкурс «Российская организация высокой социальной эффективности»</a:t>
            </a:r>
            <a:endParaRPr sz="1400">
              <a:latin typeface="Arial Narrow"/>
              <a:cs typeface="Arial Narrow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Arial Narrow"/>
                <a:ea typeface="Arial Narrow"/>
                <a:cs typeface="Arial Narrow"/>
              </a:rPr>
              <a:t>         </a:t>
            </a:r>
            <a:endParaRPr sz="1400">
              <a:latin typeface="Arial Narrow"/>
              <a:cs typeface="Arial Narrow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Arial Narrow"/>
                <a:ea typeface="Arial Narrow"/>
                <a:cs typeface="Arial Narrow"/>
              </a:rPr>
              <a:t>         </a:t>
            </a:r>
            <a:endParaRPr sz="1400">
              <a:latin typeface="Arial Narrow"/>
              <a:cs typeface="Arial Narrow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Arial Narrow"/>
                <a:ea typeface="Arial Narrow"/>
                <a:cs typeface="Arial Narrow"/>
              </a:rPr>
              <a:t>         Номинация</a:t>
            </a:r>
            <a:endParaRPr sz="1400">
              <a:latin typeface="Arial Narrow"/>
              <a:cs typeface="Arial Narrow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Arial Narrow"/>
                <a:ea typeface="Arial Narrow"/>
                <a:cs typeface="Arial Narrow"/>
              </a:rPr>
              <a:t>         «За </a:t>
            </a:r>
            <a:r>
              <a:rPr lang="ru-RU" sz="1400">
                <a:latin typeface="Arial Narrow"/>
                <a:ea typeface="Arial Narrow"/>
                <a:cs typeface="Arial Narrow"/>
              </a:rPr>
              <a:t>лучшие условия работникам с семейными обязанностями в организациях производственной сферы»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811442" y="76199"/>
            <a:ext cx="7321551" cy="661039"/>
          </a:xfrm>
        </p:spPr>
        <p:txBody>
          <a:bodyPr/>
          <a:lstStyle/>
          <a:p>
            <a:pPr>
              <a:defRPr/>
            </a:pP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Шекснинское ЛПУМГ в газотранспортной системе </a:t>
            </a:r>
            <a:b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</a:b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ООО «Газпром трансгаз Ухта»</a:t>
            </a:r>
            <a:endParaRPr/>
          </a:p>
        </p:txBody>
      </p:sp>
      <p:graphicFrame>
        <p:nvGraphicFramePr>
          <p:cNvPr id="1261908275" name="Схема 12"/>
          <p:cNvGraphicFramePr>
            <a:graphicFrameLocks xmlns:a="http://schemas.openxmlformats.org/drawingml/2006/main"/>
          </p:cNvGraphicFramePr>
          <p:nvPr/>
        </p:nvGraphicFramePr>
        <p:xfrm>
          <a:off x="6729585" y="849814"/>
          <a:ext cx="2184300" cy="3526412"/>
          <a:chOff x="0" y="0"/>
          <a:chExt cx="2184300" cy="352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pSp>
        <p:nvGrpSpPr>
          <p:cNvPr id="478938249" name="Группа 478938248"/>
          <p:cNvGrpSpPr/>
          <p:nvPr/>
        </p:nvGrpSpPr>
        <p:grpSpPr bwMode="auto">
          <a:xfrm>
            <a:off x="227267" y="849814"/>
            <a:ext cx="6326667" cy="3813662"/>
            <a:chOff x="0" y="0"/>
            <a:chExt cx="6326667" cy="3813662"/>
          </a:xfrm>
        </p:grpSpPr>
        <p:pic>
          <p:nvPicPr>
            <p:cNvPr id="159763550" name="Рисунок 31"/>
            <p:cNvPicPr>
              <a:picLocks noChangeAspect="1"/>
            </p:cNvPicPr>
            <p:nvPr/>
          </p:nvPicPr>
          <p:blipFill>
            <a:blip r:embed="rId7"/>
            <a:srcRect l="6220" t="15671" r="11269" b="3408"/>
            <a:stretch/>
          </p:blipFill>
          <p:spPr bwMode="auto">
            <a:xfrm>
              <a:off x="0" y="0"/>
              <a:ext cx="6326667" cy="3813662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bg1"/>
              </a:solidFill>
            </a:ln>
          </p:spPr>
        </p:pic>
        <p:sp>
          <p:nvSpPr>
            <p:cNvPr id="63525728" name="TextBox 28"/>
            <p:cNvSpPr txBox="1"/>
            <p:nvPr/>
          </p:nvSpPr>
          <p:spPr bwMode="auto">
            <a:xfrm>
              <a:off x="257023" y="1961728"/>
              <a:ext cx="634971" cy="33563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3366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800">
                  <a:solidFill>
                    <a:srgbClr val="003366"/>
                  </a:solidFill>
                  <a:latin typeface="Arial Narrow"/>
                </a:rPr>
                <a:t>г.Бабаево</a:t>
              </a:r>
              <a:endParaRPr sz="800"/>
            </a:p>
            <a:p>
              <a:pPr algn="ctr">
                <a:defRPr/>
              </a:pPr>
              <a:r>
                <a:rPr lang="ru-RU" sz="800">
                  <a:solidFill>
                    <a:srgbClr val="003366"/>
                  </a:solidFill>
                  <a:latin typeface="Arial Narrow"/>
                </a:rPr>
                <a:t>(11 646)</a:t>
              </a:r>
              <a:endParaRPr/>
            </a:p>
          </p:txBody>
        </p:sp>
        <p:sp>
          <p:nvSpPr>
            <p:cNvPr id="193473645" name="TextBox 29"/>
            <p:cNvSpPr txBox="1"/>
            <p:nvPr/>
          </p:nvSpPr>
          <p:spPr bwMode="auto">
            <a:xfrm>
              <a:off x="255254" y="2474730"/>
              <a:ext cx="750058" cy="33563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3366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800">
                  <a:solidFill>
                    <a:srgbClr val="003366"/>
                  </a:solidFill>
                  <a:latin typeface="Arial Narrow"/>
                </a:rPr>
                <a:t>г.Череповец</a:t>
              </a:r>
              <a:endParaRPr sz="800"/>
            </a:p>
            <a:p>
              <a:pPr algn="ctr">
                <a:defRPr/>
              </a:pPr>
              <a:r>
                <a:rPr lang="ru-RU" sz="800">
                  <a:solidFill>
                    <a:srgbClr val="003366"/>
                  </a:solidFill>
                  <a:latin typeface="Arial Narrow"/>
                </a:rPr>
                <a:t>(298 790)</a:t>
              </a:r>
              <a:endParaRPr sz="800"/>
            </a:p>
          </p:txBody>
        </p:sp>
        <p:sp>
          <p:nvSpPr>
            <p:cNvPr id="831184622" name="TextBox 32"/>
            <p:cNvSpPr txBox="1"/>
            <p:nvPr/>
          </p:nvSpPr>
          <p:spPr bwMode="auto">
            <a:xfrm>
              <a:off x="70050" y="30627"/>
              <a:ext cx="1746229" cy="3965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>
                  <a:solidFill>
                    <a:srgbClr val="003366"/>
                  </a:solidFill>
                  <a:latin typeface="Arial Narrow"/>
                </a:rPr>
                <a:t>Месторасположение филиалов</a:t>
              </a:r>
              <a:endParaRPr sz="1000"/>
            </a:p>
            <a:p>
              <a:pPr algn="ctr">
                <a:defRPr/>
              </a:pPr>
              <a:r>
                <a:rPr lang="ru-RU" sz="1000">
                  <a:solidFill>
                    <a:srgbClr val="003366"/>
                  </a:solidFill>
                  <a:latin typeface="Arial Narrow"/>
                </a:rPr>
                <a:t>(численность населения, чел.)</a:t>
              </a:r>
              <a:endParaRPr sz="1000"/>
            </a:p>
          </p:txBody>
        </p:sp>
        <p:sp>
          <p:nvSpPr>
            <p:cNvPr id="347112886" name="TextBox 33"/>
            <p:cNvSpPr txBox="1"/>
            <p:nvPr/>
          </p:nvSpPr>
          <p:spPr bwMode="auto">
            <a:xfrm>
              <a:off x="4512116" y="1256509"/>
              <a:ext cx="467433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г.Печора</a:t>
              </a:r>
              <a:endParaRPr sz="600"/>
            </a:p>
          </p:txBody>
        </p:sp>
        <p:sp>
          <p:nvSpPr>
            <p:cNvPr id="1235932299" name="TextBox 34"/>
            <p:cNvSpPr txBox="1"/>
            <p:nvPr/>
          </p:nvSpPr>
          <p:spPr bwMode="auto">
            <a:xfrm>
              <a:off x="5581155" y="456486"/>
              <a:ext cx="512880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г. Воркута</a:t>
              </a:r>
              <a:endParaRPr sz="600"/>
            </a:p>
          </p:txBody>
        </p:sp>
        <p:sp>
          <p:nvSpPr>
            <p:cNvPr id="1372869428" name="TextBox 35"/>
            <p:cNvSpPr txBox="1"/>
            <p:nvPr/>
          </p:nvSpPr>
          <p:spPr bwMode="auto">
            <a:xfrm>
              <a:off x="4033836" y="1885613"/>
              <a:ext cx="448667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г.Ухта</a:t>
              </a:r>
              <a:endParaRPr sz="600"/>
            </a:p>
          </p:txBody>
        </p:sp>
        <p:sp>
          <p:nvSpPr>
            <p:cNvPr id="212546813" name="TextBox 36"/>
            <p:cNvSpPr txBox="1"/>
            <p:nvPr/>
          </p:nvSpPr>
          <p:spPr bwMode="auto">
            <a:xfrm>
              <a:off x="4772735" y="1592617"/>
              <a:ext cx="456417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г.Вуктыл</a:t>
              </a:r>
              <a:endParaRPr sz="600"/>
            </a:p>
          </p:txBody>
        </p:sp>
        <p:sp>
          <p:nvSpPr>
            <p:cNvPr id="1578959983" name="TextBox 37"/>
            <p:cNvSpPr txBox="1"/>
            <p:nvPr/>
          </p:nvSpPr>
          <p:spPr bwMode="auto">
            <a:xfrm>
              <a:off x="3308956" y="1576710"/>
              <a:ext cx="506603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п.Синдор</a:t>
              </a:r>
              <a:endParaRPr sz="600"/>
            </a:p>
          </p:txBody>
        </p:sp>
        <p:sp>
          <p:nvSpPr>
            <p:cNvPr id="89047146" name="TextBox 38"/>
            <p:cNvSpPr txBox="1"/>
            <p:nvPr/>
          </p:nvSpPr>
          <p:spPr bwMode="auto">
            <a:xfrm>
              <a:off x="3350876" y="2171626"/>
              <a:ext cx="506603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г.Микунь</a:t>
              </a:r>
              <a:endParaRPr sz="600"/>
            </a:p>
          </p:txBody>
        </p:sp>
        <p:sp>
          <p:nvSpPr>
            <p:cNvPr id="679541077" name="TextBox 43"/>
            <p:cNvSpPr txBox="1"/>
            <p:nvPr/>
          </p:nvSpPr>
          <p:spPr bwMode="auto">
            <a:xfrm>
              <a:off x="1084690" y="2857435"/>
              <a:ext cx="530371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г.Грязовец</a:t>
              </a:r>
              <a:endParaRPr sz="600"/>
            </a:p>
          </p:txBody>
        </p:sp>
        <p:sp>
          <p:nvSpPr>
            <p:cNvPr id="2021886407" name="TextBox 44"/>
            <p:cNvSpPr txBox="1"/>
            <p:nvPr/>
          </p:nvSpPr>
          <p:spPr bwMode="auto">
            <a:xfrm>
              <a:off x="185728" y="2945945"/>
              <a:ext cx="529546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г.Мышкин</a:t>
              </a:r>
              <a:endParaRPr sz="600"/>
            </a:p>
          </p:txBody>
        </p:sp>
        <p:sp>
          <p:nvSpPr>
            <p:cNvPr id="735162827" name="TextBox 45"/>
            <p:cNvSpPr txBox="1"/>
            <p:nvPr/>
          </p:nvSpPr>
          <p:spPr bwMode="auto">
            <a:xfrm>
              <a:off x="1084690" y="2089141"/>
              <a:ext cx="592521" cy="33563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3366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800">
                  <a:solidFill>
                    <a:srgbClr val="003366"/>
                  </a:solidFill>
                  <a:latin typeface="Arial Narrow"/>
                </a:rPr>
                <a:t>п.Шексна</a:t>
              </a:r>
              <a:endParaRPr sz="800"/>
            </a:p>
            <a:p>
              <a:pPr algn="ctr">
                <a:defRPr/>
              </a:pPr>
              <a:r>
                <a:rPr lang="ru-RU" sz="800">
                  <a:solidFill>
                    <a:srgbClr val="003366"/>
                  </a:solidFill>
                  <a:latin typeface="Arial Narrow"/>
                </a:rPr>
                <a:t>(16 048)</a:t>
              </a:r>
              <a:endParaRPr sz="900"/>
            </a:p>
          </p:txBody>
        </p:sp>
        <p:sp>
          <p:nvSpPr>
            <p:cNvPr id="2129339702" name="TextBox 46"/>
            <p:cNvSpPr txBox="1"/>
            <p:nvPr/>
          </p:nvSpPr>
          <p:spPr bwMode="auto">
            <a:xfrm>
              <a:off x="821750" y="3312214"/>
              <a:ext cx="621531" cy="27467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г.Переславль-Залесский)</a:t>
              </a:r>
              <a:endParaRPr sz="600"/>
            </a:p>
          </p:txBody>
        </p:sp>
        <p:pic>
          <p:nvPicPr>
            <p:cNvPr id="1105146025" name="Рисунок 2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67698" y="452892"/>
              <a:ext cx="2710740" cy="1359350"/>
            </a:xfrm>
            <a:prstGeom prst="rect">
              <a:avLst/>
            </a:prstGeom>
            <a:ln w="12700">
              <a:solidFill>
                <a:srgbClr val="333399"/>
              </a:solidFill>
            </a:ln>
          </p:spPr>
        </p:pic>
        <p:sp>
          <p:nvSpPr>
            <p:cNvPr id="2036997887" name="TextBox 39"/>
            <p:cNvSpPr txBox="1"/>
            <p:nvPr/>
          </p:nvSpPr>
          <p:spPr bwMode="auto">
            <a:xfrm>
              <a:off x="2708301" y="1960501"/>
              <a:ext cx="514046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п.Урдома</a:t>
              </a:r>
              <a:endParaRPr sz="600"/>
            </a:p>
          </p:txBody>
        </p:sp>
        <p:sp>
          <p:nvSpPr>
            <p:cNvPr id="1887448350" name="TextBox 40"/>
            <p:cNvSpPr txBox="1"/>
            <p:nvPr/>
          </p:nvSpPr>
          <p:spPr bwMode="auto">
            <a:xfrm>
              <a:off x="2569862" y="2448646"/>
              <a:ext cx="629537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п.Приводино</a:t>
              </a:r>
              <a:endParaRPr sz="600"/>
            </a:p>
          </p:txBody>
        </p:sp>
        <p:sp>
          <p:nvSpPr>
            <p:cNvPr id="1891173504" name="TextBox 41"/>
            <p:cNvSpPr txBox="1"/>
            <p:nvPr/>
          </p:nvSpPr>
          <p:spPr bwMode="auto">
            <a:xfrm>
              <a:off x="1897666" y="2241151"/>
              <a:ext cx="596852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с.Нюксеница</a:t>
              </a:r>
              <a:endParaRPr sz="600"/>
            </a:p>
          </p:txBody>
        </p:sp>
        <p:sp>
          <p:nvSpPr>
            <p:cNvPr id="1080793124" name="TextBox 42"/>
            <p:cNvSpPr txBox="1"/>
            <p:nvPr/>
          </p:nvSpPr>
          <p:spPr bwMode="auto">
            <a:xfrm>
              <a:off x="1793071" y="2743362"/>
              <a:ext cx="624055" cy="183239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600">
                  <a:solidFill>
                    <a:srgbClr val="003366"/>
                  </a:solidFill>
                  <a:latin typeface="Arial Narrow"/>
                </a:rPr>
                <a:t>п.Юбилейный</a:t>
              </a:r>
              <a:endParaRPr sz="600"/>
            </a:p>
          </p:txBody>
        </p:sp>
      </p:grpSp>
      <p:sp>
        <p:nvSpPr>
          <p:cNvPr id="888526650" name="Текст 14"/>
          <p:cNvSpPr>
            <a:spLocks noGrp="1"/>
          </p:cNvSpPr>
          <p:nvPr/>
        </p:nvSpPr>
        <p:spPr bwMode="auto">
          <a:xfrm>
            <a:off x="1666617" y="4783095"/>
            <a:ext cx="7312640" cy="30515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marL="0" indent="-28575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2pPr>
            <a:lvl3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3pPr>
            <a:lvl4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4pPr>
            <a:lvl5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b="0" i="0" u="none" strike="noStrike" cap="none" spc="0">
                <a:solidFill>
                  <a:schemeClr val="bg1"/>
                </a:solidFill>
                <a:latin typeface="Arial Narrow"/>
                <a:ea typeface="Arial"/>
                <a:cs typeface="Arial"/>
              </a:rPr>
              <a:t>За лучшие условия работникам с семейными обязанностями в организациях производственной сферы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811442" y="76199"/>
            <a:ext cx="7321551" cy="661039"/>
          </a:xfrm>
        </p:spPr>
        <p:txBody>
          <a:bodyPr/>
          <a:lstStyle/>
          <a:p>
            <a:pPr>
              <a:defRPr/>
            </a:pP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Системность деятельности по поддержке работников </a:t>
            </a:r>
            <a:b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</a:b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с семейными обязанностями</a:t>
            </a:r>
            <a:endParaRPr sz="1900"/>
          </a:p>
        </p:txBody>
      </p:sp>
      <p:sp>
        <p:nvSpPr>
          <p:cNvPr id="562466963" name="Текст 14"/>
          <p:cNvSpPr>
            <a:spLocks noGrp="1"/>
          </p:cNvSpPr>
          <p:nvPr/>
        </p:nvSpPr>
        <p:spPr bwMode="auto">
          <a:xfrm>
            <a:off x="1666617" y="4783095"/>
            <a:ext cx="7312640" cy="30515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marL="0" indent="-28575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2pPr>
            <a:lvl3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3pPr>
            <a:lvl4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4pPr>
            <a:lvl5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b="0" i="0" u="none" strike="noStrike" cap="none" spc="0">
                <a:solidFill>
                  <a:schemeClr val="bg1"/>
                </a:solidFill>
                <a:latin typeface="Arial Narrow"/>
                <a:ea typeface="Arial"/>
                <a:cs typeface="Arial"/>
              </a:rPr>
              <a:t>За лучшие условия работникам с семейными обязанностями в организациях производственной сферы</a:t>
            </a:r>
            <a:endParaRPr/>
          </a:p>
        </p:txBody>
      </p:sp>
      <p:sp modelId="{ADF0116E-2D2A-4AB7-B601-E12967DA9EBF}">
        <p:nvSpPr>
          <p:cNvPr id="85789579" name=""/>
          <p:cNvSpPr/>
          <p:nvPr/>
        </p:nvSpPr>
        <p:spPr bwMode="auto">
          <a:xfrm rot="0" flipH="0" flipV="0">
            <a:off x="2272929" y="783385"/>
            <a:ext cx="4257692" cy="181250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>
              <a:defRPr/>
            </a:pPr>
            <a:endParaRPr/>
          </a:p>
        </p:txBody>
      </p:sp>
      <p:sp modelId="{8AFCF2CA-488E-47BB-8C73-ABE75EF0949D}">
        <p:nvSpPr>
          <p:cNvPr id="575192281" name=""/>
          <p:cNvSpPr/>
          <p:nvPr/>
        </p:nvSpPr>
        <p:spPr bwMode="auto">
          <a:xfrm rot="0" flipH="0" flipV="0">
            <a:off x="2588158" y="936940"/>
            <a:ext cx="1643877" cy="674412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 i="0">
                <a:solidFill>
                  <a:srgbClr val="333399"/>
                </a:solidFill>
              </a:rPr>
              <a:t>Коллективный договор</a:t>
            </a:r>
            <a:endParaRPr sz="900" b="0">
              <a:solidFill>
                <a:srgbClr val="333399"/>
              </a:solidFill>
            </a:endParaRPr>
          </a:p>
        </p:txBody>
      </p:sp>
      <p:sp modelId="{36FD8AB4-2F6F-4F1F-9439-B64C672F0DA7}">
        <p:nvSpPr>
          <p:cNvPr id="707947635" name=""/>
          <p:cNvSpPr/>
          <p:nvPr/>
        </p:nvSpPr>
        <p:spPr bwMode="auto">
          <a:xfrm rot="0" flipH="0" flipV="0">
            <a:off x="4946424" y="927930"/>
            <a:ext cx="1643877" cy="674412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Регламент предоставления социальных льгот, гарантий и компенсаций</a:t>
            </a:r>
            <a:endParaRPr sz="900"/>
          </a:p>
        </p:txBody>
      </p:sp>
      <p:sp modelId="{8AFCF2CA-488E-47BB-8C73-ABE75EF0949D}">
        <p:nvSpPr>
          <p:cNvPr id="1061584044" name=""/>
          <p:cNvSpPr/>
          <p:nvPr/>
        </p:nvSpPr>
        <p:spPr bwMode="auto">
          <a:xfrm rot="0" flipH="0" flipV="0">
            <a:off x="1987436" y="3934877"/>
            <a:ext cx="1174310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о порядке оказания благотворительной помощи</a:t>
            </a:r>
            <a:endParaRPr sz="900"/>
          </a:p>
        </p:txBody>
      </p:sp>
      <p:sp modelId="{36FD8AB4-2F6F-4F1F-9439-B64C672F0DA7}">
        <p:nvSpPr>
          <p:cNvPr id="2009948039" name=""/>
          <p:cNvSpPr/>
          <p:nvPr/>
        </p:nvSpPr>
        <p:spPr bwMode="auto">
          <a:xfrm rot="0" flipH="0" flipV="0">
            <a:off x="3758024" y="3935034"/>
            <a:ext cx="1470960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о шефской помощи</a:t>
            </a:r>
            <a:endParaRPr sz="900"/>
          </a:p>
        </p:txBody>
      </p:sp>
      <p:sp modelId="{AD3876E7-6CE0-4904-BC15-9510EE2F248F}">
        <p:nvSpPr>
          <p:cNvPr id="2028535373" name=""/>
          <p:cNvSpPr/>
          <p:nvPr/>
        </p:nvSpPr>
        <p:spPr bwMode="auto">
          <a:xfrm rot="0" flipH="0" flipV="0">
            <a:off x="5634111" y="3935034"/>
            <a:ext cx="1470960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</a:t>
            </a:r>
            <a:endParaRPr sz="900"/>
          </a:p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о реализации марафона «Мы – наследники Великой Победы»</a:t>
            </a:r>
            <a:endParaRPr sz="900"/>
          </a:p>
        </p:txBody>
      </p:sp>
      <p:sp modelId="{ADF0116E-2D2A-4AB7-B601-E12967DA9EBF}">
        <p:nvSpPr>
          <p:cNvPr id="78126281" name=""/>
          <p:cNvSpPr/>
          <p:nvPr/>
        </p:nvSpPr>
        <p:spPr bwMode="auto">
          <a:xfrm rot="0" flipH="0" flipV="0">
            <a:off x="2459764" y="1147769"/>
            <a:ext cx="4150158" cy="1787243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endParaRPr sz="900"/>
          </a:p>
        </p:txBody>
      </p:sp>
      <p:sp modelId="{8AFCF2CA-488E-47BB-8C73-ABE75EF0949D}">
        <p:nvSpPr>
          <p:cNvPr id="1813176443" name=""/>
          <p:cNvSpPr/>
          <p:nvPr/>
        </p:nvSpPr>
        <p:spPr bwMode="auto">
          <a:xfrm rot="0" flipH="0" flipV="0">
            <a:off x="1987436" y="1649612"/>
            <a:ext cx="1182485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</a:t>
            </a:r>
            <a:endParaRPr sz="900"/>
          </a:p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о жилищном обеспечении</a:t>
            </a:r>
            <a:endParaRPr sz="900"/>
          </a:p>
        </p:txBody>
      </p:sp>
      <p:sp modelId="{36FD8AB4-2F6F-4F1F-9439-B64C672F0DA7}">
        <p:nvSpPr>
          <p:cNvPr id="2059169430" name=""/>
          <p:cNvSpPr/>
          <p:nvPr/>
        </p:nvSpPr>
        <p:spPr bwMode="auto">
          <a:xfrm rot="0" flipH="0" flipV="0">
            <a:off x="3286125" y="1649612"/>
            <a:ext cx="1372042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Регламент взаимодействия структурных подразделений по жилищному обеспечению</a:t>
            </a:r>
            <a:endParaRPr sz="900"/>
          </a:p>
        </p:txBody>
      </p:sp>
      <p:sp modelId="{AD3876E7-6CE0-4904-BC15-9510EE2F248F}">
        <p:nvSpPr>
          <p:cNvPr id="855573071" name=""/>
          <p:cNvSpPr/>
          <p:nvPr/>
        </p:nvSpPr>
        <p:spPr bwMode="auto">
          <a:xfrm rot="0" flipH="0" flipV="0">
            <a:off x="4832773" y="1649611"/>
            <a:ext cx="1058964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о порядке предоставления работникам жилых помещений</a:t>
            </a:r>
            <a:endParaRPr sz="900"/>
          </a:p>
        </p:txBody>
      </p:sp>
      <p:sp modelId="{04D4FF4C-94CA-4CBC-9ACD-A15613611A49}">
        <p:nvSpPr>
          <p:cNvPr id="1107571720" name=""/>
          <p:cNvSpPr/>
          <p:nvPr/>
        </p:nvSpPr>
        <p:spPr bwMode="auto">
          <a:xfrm rot="0" flipH="0" flipV="0">
            <a:off x="6034996" y="1637108"/>
            <a:ext cx="1058964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 i="0" u="none">
                <a:solidFill>
                  <a:srgbClr val="333399"/>
                </a:solidFill>
              </a:rPr>
              <a:t>Положение об оказании мат. помощи на решение жилищных вопросов</a:t>
            </a:r>
            <a:endParaRPr sz="900" b="0" i="0">
              <a:solidFill>
                <a:srgbClr val="333399"/>
              </a:solidFill>
            </a:endParaRPr>
          </a:p>
        </p:txBody>
      </p:sp>
      <p:sp modelId="{ADF0116E-2D2A-4AB7-B601-E12967DA9EBF}">
        <p:nvSpPr>
          <p:cNvPr id="877552013" name=""/>
          <p:cNvSpPr/>
          <p:nvPr/>
        </p:nvSpPr>
        <p:spPr bwMode="auto">
          <a:xfrm rot="0" flipH="0" flipV="0">
            <a:off x="2418735" y="1910725"/>
            <a:ext cx="4163389" cy="1787243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endParaRPr sz="900"/>
          </a:p>
        </p:txBody>
      </p:sp>
      <p:sp modelId="{8AFCF2CA-488E-47BB-8C73-ABE75EF0949D}">
        <p:nvSpPr>
          <p:cNvPr id="649840886" name=""/>
          <p:cNvSpPr/>
          <p:nvPr/>
        </p:nvSpPr>
        <p:spPr bwMode="auto">
          <a:xfrm rot="0" flipH="0" flipV="0">
            <a:off x="3295410" y="2413121"/>
            <a:ext cx="1362757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6672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Регламент по организации реабилитационно- восстановительного лечения</a:t>
            </a:r>
            <a:endParaRPr sz="900"/>
          </a:p>
        </p:txBody>
      </p:sp>
      <p:sp modelId="{36FD8AB4-2F6F-4F1F-9439-B64C672F0DA7}">
        <p:nvSpPr>
          <p:cNvPr id="903744733" name=""/>
          <p:cNvSpPr/>
          <p:nvPr/>
        </p:nvSpPr>
        <p:spPr bwMode="auto">
          <a:xfrm rot="0" flipH="0" flipV="0">
            <a:off x="1987436" y="2413121"/>
            <a:ext cx="1174309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</a:t>
            </a:r>
            <a:endParaRPr sz="900"/>
          </a:p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о порядке  предоставления путевок                </a:t>
            </a:r>
            <a:endParaRPr sz="900"/>
          </a:p>
        </p:txBody>
      </p:sp>
      <p:sp modelId="{AD3876E7-6CE0-4904-BC15-9510EE2F248F}">
        <p:nvSpPr>
          <p:cNvPr id="64473172" name=""/>
          <p:cNvSpPr/>
          <p:nvPr/>
        </p:nvSpPr>
        <p:spPr bwMode="auto">
          <a:xfrm rot="0" flipH="0" flipV="0">
            <a:off x="4824595" y="2412567"/>
            <a:ext cx="1046108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об организации детского отдыха и оздоровления    </a:t>
            </a:r>
            <a:endParaRPr sz="900"/>
          </a:p>
        </p:txBody>
      </p:sp>
      <p:sp modelId="{04D4FF4C-94CA-4CBC-9ACD-A15613611A49}">
        <p:nvSpPr>
          <p:cNvPr id="1189460751" name=""/>
          <p:cNvSpPr/>
          <p:nvPr/>
        </p:nvSpPr>
        <p:spPr bwMode="auto">
          <a:xfrm rot="0" flipH="0" flipV="0">
            <a:off x="6057696" y="2412567"/>
            <a:ext cx="1046108" cy="7148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</a:t>
            </a:r>
            <a:endParaRPr sz="900"/>
          </a:p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о компенсации расходов, связанных с отдыхом</a:t>
            </a:r>
            <a:endParaRPr sz="900"/>
          </a:p>
        </p:txBody>
      </p:sp>
      <p:sp modelId="{ADF0116E-2D2A-4AB7-B601-E12967DA9EBF}">
        <p:nvSpPr>
          <p:cNvPr id="1443818231" name=""/>
          <p:cNvSpPr/>
          <p:nvPr/>
        </p:nvSpPr>
        <p:spPr bwMode="auto">
          <a:xfrm rot="0" flipH="0" flipV="0">
            <a:off x="2429572" y="2691259"/>
            <a:ext cx="4134906" cy="1743303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endParaRPr sz="900"/>
          </a:p>
        </p:txBody>
      </p:sp>
      <p:sp modelId="{8AFCF2CA-488E-47BB-8C73-ABE75EF0949D}">
        <p:nvSpPr>
          <p:cNvPr id="1766329270" name=""/>
          <p:cNvSpPr/>
          <p:nvPr/>
        </p:nvSpPr>
        <p:spPr bwMode="auto">
          <a:xfrm rot="0" flipH="0" flipV="0">
            <a:off x="1979453" y="3179920"/>
            <a:ext cx="1182292" cy="69732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</a:t>
            </a:r>
            <a:endParaRPr sz="900"/>
          </a:p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о проведении круглогодичной Спартакиады </a:t>
            </a:r>
            <a:endParaRPr sz="900"/>
          </a:p>
        </p:txBody>
      </p:sp>
      <p:sp modelId="{4171EB2B-5FE8-4394-8C25-46775DC1E267}">
        <p:nvSpPr>
          <p:cNvPr id="1988775559" name=""/>
          <p:cNvSpPr/>
          <p:nvPr/>
        </p:nvSpPr>
        <p:spPr bwMode="auto">
          <a:xfrm rot="0" flipH="0" flipV="0">
            <a:off x="3752600" y="3179920"/>
            <a:ext cx="1476385" cy="69732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Положение о проведении Всероссийского физкультурно-спортивного комплекса ГТО</a:t>
            </a:r>
            <a:endParaRPr sz="900"/>
          </a:p>
        </p:txBody>
      </p:sp>
      <p:sp modelId="{36FD8AB4-2F6F-4F1F-9439-B64C672F0DA7}">
        <p:nvSpPr>
          <p:cNvPr id="489151551" name=""/>
          <p:cNvSpPr/>
          <p:nvPr/>
        </p:nvSpPr>
        <p:spPr bwMode="auto">
          <a:xfrm rot="0" flipH="0" flipV="0">
            <a:off x="5621833" y="3179921"/>
            <a:ext cx="1483239" cy="697320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99CC0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41909" rIns="41909" bIns="41909" numCol="1" spcCol="1268" anchor="ctr" anchorCtr="0">
            <a:noAutofit/>
          </a:bodyPr>
          <a:lstStyle/>
          <a:p>
            <a:pPr marL="0" marR="0" lvl="0" indent="0" algn="ctr" defTabSz="4889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700" b="0" i="0" u="none" strike="noStrike" cap="none" spc="0">
                <a:solidFill>
                  <a:srgbClr val="FFFFFF"/>
                </a:solidFill>
                <a:latin typeface="Arial Narrow"/>
                <a:ea typeface="Arial"/>
                <a:cs typeface="Arial"/>
              </a:defRPr>
            </a:pPr>
            <a:r>
              <a:rPr lang="ru-RU" sz="900" b="0">
                <a:solidFill>
                  <a:srgbClr val="333399"/>
                </a:solidFill>
              </a:rPr>
              <a:t>О проведении корпоративного конкурса «Мисс ООО «Газпром трансгаз Ухта»</a:t>
            </a:r>
            <a:endParaRPr sz="900"/>
          </a:p>
        </p:txBody>
      </p:sp>
      <p:grpSp>
        <p:nvGrpSpPr>
          <p:cNvPr id="2114914219" name=""/>
          <p:cNvGrpSpPr/>
          <p:nvPr/>
        </p:nvGrpSpPr>
        <p:grpSpPr bwMode="auto">
          <a:xfrm>
            <a:off x="180539" y="936940"/>
            <a:ext cx="1711336" cy="3595377"/>
            <a:chOff x="0" y="0"/>
            <a:chExt cx="1711336" cy="3595377"/>
          </a:xfrm>
        </p:grpSpPr>
        <p:sp modelId="{E2B81BA6-D4D2-4671-BAB8-4515C4923C47}">
          <p:nvSpPr>
            <p:cNvPr id="1522954006" name=""/>
            <p:cNvSpPr/>
            <p:nvPr/>
          </p:nvSpPr>
          <p:spPr bwMode="auto">
            <a:xfrm rot="0" flipH="0" flipV="0">
              <a:off x="0" y="0"/>
              <a:ext cx="1711336" cy="588028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79" tIns="8889" rIns="0" bIns="8889" numCol="1" spcCol="1268" anchor="ctr" anchorCtr="0">
              <a:noAutofit/>
            </a:bodyPr>
            <a:lstStyle/>
            <a:p>
              <a:pPr marL="0" marR="0" lvl="0" indent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Социальные льготы и компенсации</a:t>
              </a:r>
              <a:endParaRPr sz="1000" b="1"/>
            </a:p>
          </p:txBody>
        </p:sp>
        <p:sp modelId="{EA72029A-8343-449F-9E9F-C1BA408035D9}">
          <p:nvSpPr>
            <p:cNvPr id="248519258" name=""/>
            <p:cNvSpPr/>
            <p:nvPr/>
          </p:nvSpPr>
          <p:spPr bwMode="auto">
            <a:xfrm rot="0" flipH="0" flipV="0">
              <a:off x="0" y="734119"/>
              <a:ext cx="1711336" cy="588028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79" tIns="8889" rIns="0" bIns="8889" numCol="1" spcCol="1268" anchor="ctr" anchorCtr="0">
              <a:noAutofit/>
            </a:bodyPr>
            <a:lstStyle/>
            <a:p>
              <a:pPr marL="0" marR="0" lvl="0" indent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Жилищное обеспечение</a:t>
              </a:r>
              <a:endParaRPr sz="1000" b="1"/>
            </a:p>
          </p:txBody>
        </p:sp>
        <p:sp modelId="{775A7B57-C710-4A57-AEE9-D23EBEAF40BB}">
          <p:nvSpPr>
            <p:cNvPr id="483455544" name=""/>
            <p:cNvSpPr/>
            <p:nvPr/>
          </p:nvSpPr>
          <p:spPr bwMode="auto">
            <a:xfrm rot="0" flipH="0" flipV="0">
              <a:off x="0" y="1502702"/>
              <a:ext cx="1711336" cy="588028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79" tIns="8889" rIns="0" bIns="8889" numCol="1" spcCol="1268" anchor="ctr" anchorCtr="0">
              <a:noAutofit/>
            </a:bodyPr>
            <a:lstStyle/>
            <a:p>
              <a:pPr marL="0" marR="0" lvl="0" indent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Организация отдыха</a:t>
              </a:r>
              <a:endParaRPr sz="1000" b="1"/>
            </a:p>
          </p:txBody>
        </p:sp>
        <p:sp modelId="{1E1A857F-6A61-4DCF-A61E-DEBA7198443A}">
          <p:nvSpPr>
            <p:cNvPr id="1612112403" name=""/>
            <p:cNvSpPr/>
            <p:nvPr/>
          </p:nvSpPr>
          <p:spPr bwMode="auto">
            <a:xfrm rot="0" flipH="0" flipV="0">
              <a:off x="0" y="2252918"/>
              <a:ext cx="1711336" cy="588028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79" tIns="8889" rIns="0" bIns="8889" numCol="1" spcCol="1268" anchor="ctr" anchorCtr="0">
              <a:noAutofit/>
            </a:bodyPr>
            <a:lstStyle/>
            <a:p>
              <a:pPr marL="0" marR="0" lvl="0" indent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Организация культурных и спортивных мероприятий</a:t>
              </a:r>
              <a:endParaRPr sz="1000" b="1"/>
            </a:p>
          </p:txBody>
        </p:sp>
        <p:sp modelId="{99A86650-438A-4E8F-B33F-5E6C65C984C1}">
          <p:nvSpPr>
            <p:cNvPr id="864330265" name=""/>
            <p:cNvSpPr/>
            <p:nvPr/>
          </p:nvSpPr>
          <p:spPr bwMode="auto">
            <a:xfrm rot="0" flipH="0" flipV="0">
              <a:off x="0" y="3007348"/>
              <a:ext cx="1711336" cy="588028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5239" tIns="7619" rIns="0" bIns="7619" numCol="1" spcCol="1268" anchor="ctr" anchorCtr="0">
              <a:noAutofit/>
            </a:bodyPr>
            <a:lstStyle/>
            <a:p>
              <a:pPr marL="0" marR="0" lvl="0" indent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Благотворительная и шефская деятельность</a:t>
              </a:r>
              <a:endParaRPr sz="1000" b="1"/>
            </a:p>
          </p:txBody>
        </p:sp>
      </p:grpSp>
      <p:grpSp>
        <p:nvGrpSpPr>
          <p:cNvPr id="211985336" name=""/>
          <p:cNvGrpSpPr/>
          <p:nvPr/>
        </p:nvGrpSpPr>
        <p:grpSpPr bwMode="auto">
          <a:xfrm>
            <a:off x="7151355" y="996398"/>
            <a:ext cx="1827544" cy="3624315"/>
            <a:chOff x="0" y="0"/>
            <a:chExt cx="1827544" cy="3624315"/>
          </a:xfrm>
        </p:grpSpPr>
        <p:sp modelId="{3A67E5CF-7570-4123-8211-FDED9EBC52E0}">
          <p:nvSpPr>
            <p:cNvPr id="6073509" name=""/>
            <p:cNvSpPr/>
            <p:nvPr/>
          </p:nvSpPr>
          <p:spPr bwMode="auto">
            <a:xfrm rot="10799955" flipH="0" flipV="0">
              <a:off x="1784" y="0"/>
              <a:ext cx="1825759" cy="606735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0" tIns="8253" rIns="16508" bIns="8253" numCol="1" spcCol="1267" anchor="ctr" anchorCtr="0">
              <a:noAutofit/>
            </a:bodyPr>
            <a:lstStyle/>
            <a:p>
              <a:pPr marL="0" marR="0" lvl="0" indent="0" algn="ctr" defTabSz="577848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 u="none">
                  <a:solidFill>
                    <a:srgbClr val="333399"/>
                  </a:solidFill>
                </a:rPr>
                <a:t>Комиссия по регулированию социально-трудовых отношений</a:t>
              </a:r>
              <a:endParaRPr sz="1000" b="1" i="0">
                <a:solidFill>
                  <a:srgbClr val="333399"/>
                </a:solidFill>
              </a:endParaRPr>
            </a:p>
          </p:txBody>
        </p:sp>
        <p:sp modelId="{EA72029A-8343-449F-9E9F-C1BA408035D9}">
          <p:nvSpPr>
            <p:cNvPr id="289208800" name=""/>
            <p:cNvSpPr/>
            <p:nvPr/>
          </p:nvSpPr>
          <p:spPr bwMode="auto">
            <a:xfrm rot="10799955" flipH="0" flipV="0">
              <a:off x="1784" y="734119"/>
              <a:ext cx="1825759" cy="606735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0" tIns="8888" rIns="17778" bIns="8888" numCol="1" spcCol="1267" anchor="ctr" anchorCtr="0">
              <a:noAutofit/>
            </a:bodyPr>
            <a:lstStyle/>
            <a:p>
              <a:pPr marL="0" marR="0" lvl="0" indent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Жилищная комиссия</a:t>
              </a:r>
              <a:endParaRPr sz="1000" b="1"/>
            </a:p>
          </p:txBody>
        </p:sp>
        <p:sp modelId="{775A7B57-C710-4A57-AEE9-D23EBEAF40BB}">
          <p:nvSpPr>
            <p:cNvPr id="529224857" name=""/>
            <p:cNvSpPr/>
            <p:nvPr/>
          </p:nvSpPr>
          <p:spPr bwMode="auto">
            <a:xfrm rot="10799955" flipH="0" flipV="0">
              <a:off x="1784" y="1470803"/>
              <a:ext cx="1825759" cy="606735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0" tIns="8888" rIns="17778" bIns="8888" numCol="1" spcCol="1267" anchor="ctr" anchorCtr="0">
              <a:noAutofit/>
            </a:bodyPr>
            <a:lstStyle/>
            <a:p>
              <a:pPr marL="0" marR="0" lvl="0" indent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Комиссия по направлению на оздоровление и отдых</a:t>
              </a:r>
              <a:endParaRPr sz="1000" b="1"/>
            </a:p>
          </p:txBody>
        </p:sp>
        <p:sp modelId="{1E1A857F-6A61-4DCF-A61E-DEBA7198443A}">
          <p:nvSpPr>
            <p:cNvPr id="1235418271" name=""/>
            <p:cNvSpPr/>
            <p:nvPr/>
          </p:nvSpPr>
          <p:spPr bwMode="auto">
            <a:xfrm rot="10799955" flipH="0" flipV="0">
              <a:off x="1784" y="2263146"/>
              <a:ext cx="1825759" cy="606735"/>
            </a:xfrm>
            <a:prstGeom prst="chevron">
              <a:avLst>
                <a:gd name="adj" fmla="val 50000"/>
              </a:avLst>
            </a:prstGeom>
            <a:solidFill>
              <a:srgbClr val="B9E0E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0" tIns="8888" rIns="17778" bIns="8888" numCol="1" spcCol="1267" anchor="ctr" anchorCtr="0">
              <a:noAutofit/>
            </a:bodyPr>
            <a:lstStyle/>
            <a:p>
              <a:pPr marL="0" marR="0" lvl="0" indent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Оргкомитеты по проведению конкурсов и соревнований</a:t>
              </a:r>
              <a:endParaRPr sz="1000" b="1"/>
            </a:p>
          </p:txBody>
        </p:sp>
        <p:sp modelId="{99A86650-438A-4E8F-B33F-5E6C65C984C1}">
          <p:nvSpPr>
            <p:cNvPr id="651552586" name=""/>
            <p:cNvSpPr/>
            <p:nvPr/>
          </p:nvSpPr>
          <p:spPr bwMode="auto">
            <a:xfrm rot="10799955" flipH="0" flipV="0">
              <a:off x="0" y="3017580"/>
              <a:ext cx="1825759" cy="606735"/>
            </a:xfrm>
            <a:prstGeom prst="chevron">
              <a:avLst>
                <a:gd name="adj" fmla="val 50000"/>
              </a:avLst>
            </a:prstGeom>
            <a:solidFill>
              <a:srgbClr val="BBE0E3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0" tIns="7618" rIns="15238" bIns="7618" numCol="1" spcCol="1267" anchor="ctr" anchorCtr="0">
              <a:noAutofit/>
            </a:bodyPr>
            <a:lstStyle/>
            <a:p>
              <a:pPr marL="0" marR="0" lvl="0" indent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lang="ru-RU" sz="1700" b="0" i="0" u="none" strike="noStrike" cap="none" spc="0">
                  <a:solidFill>
                    <a:srgbClr val="FFFFFF"/>
                  </a:solidFill>
                  <a:latin typeface="Arial Narrow"/>
                  <a:ea typeface="Arial"/>
                  <a:cs typeface="Arial"/>
                </a:defRPr>
              </a:pPr>
              <a:r>
                <a:rPr lang="ru-RU" sz="1000" b="1" i="0">
                  <a:solidFill>
                    <a:srgbClr val="333399"/>
                  </a:solidFill>
                </a:rPr>
                <a:t>Комиссия по оказанию благотворительной помощи</a:t>
              </a:r>
              <a:endParaRPr sz="10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811442" y="76199"/>
            <a:ext cx="7321551" cy="661039"/>
          </a:xfrm>
        </p:spPr>
        <p:txBody>
          <a:bodyPr/>
          <a:lstStyle/>
          <a:p>
            <a:pPr>
              <a:defRPr/>
            </a:pP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Особенности режима труда и отдыха работников </a:t>
            </a:r>
            <a:b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</a:b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с семейными обязанностями</a:t>
            </a:r>
            <a:endParaRPr sz="1900"/>
          </a:p>
        </p:txBody>
      </p:sp>
      <p:sp>
        <p:nvSpPr>
          <p:cNvPr id="1680900516" name="Текст 14"/>
          <p:cNvSpPr>
            <a:spLocks noGrp="1"/>
          </p:cNvSpPr>
          <p:nvPr/>
        </p:nvSpPr>
        <p:spPr bwMode="auto">
          <a:xfrm>
            <a:off x="1666617" y="4782916"/>
            <a:ext cx="7312281" cy="30515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marL="0" indent="-28575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2pPr>
            <a:lvl3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3pPr>
            <a:lvl4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4pPr>
            <a:lvl5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b="0" i="0" u="none" strike="noStrike" cap="none" spc="0">
                <a:solidFill>
                  <a:schemeClr val="bg1"/>
                </a:solidFill>
                <a:latin typeface="Arial Narrow"/>
                <a:ea typeface="Arial"/>
                <a:cs typeface="Arial"/>
              </a:rPr>
              <a:t>За лучшие условия работникам с семейными обязанностями в организациях производственной сферы</a:t>
            </a:r>
            <a:endParaRPr/>
          </a:p>
        </p:txBody>
      </p:sp>
      <p:pic>
        <p:nvPicPr>
          <p:cNvPr id="1601695352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5828336" y="1269119"/>
            <a:ext cx="2998122" cy="2356120"/>
          </a:xfrm>
          <a:prstGeom prst="rect">
            <a:avLst/>
          </a:prstGeom>
        </p:spPr>
      </p:pic>
      <p:sp modelId="{8F30ADDC-07B8-494A-AEA4-2A0740EC7931}">
        <p:nvSpPr>
          <p:cNvPr id="447363467" name=""/>
          <p:cNvSpPr/>
          <p:nvPr/>
        </p:nvSpPr>
        <p:spPr bwMode="auto">
          <a:xfrm rot="0" flipH="0" flipV="0">
            <a:off x="283818" y="829646"/>
            <a:ext cx="5420617" cy="351998"/>
          </a:xfrm>
          <a:prstGeom prst="rect">
            <a:avLst/>
          </a:prstGeom>
          <a:solidFill>
            <a:srgbClr val="0079C2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41909" tIns="27939" rIns="41909" bIns="27939" numCol="1" spcCol="1268" anchor="ctr" anchorCtr="0">
            <a:noAutofit/>
          </a:bodyPr>
          <a:lstStyle/>
          <a:p>
            <a:pPr lvl="0" algn="ctr" defTabSz="9778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atin typeface="Arial Narrow"/>
                <a:ea typeface="Arial Narrow"/>
                <a:cs typeface="Arial Narrow"/>
              </a:rPr>
              <a:t>Дополнительные оплачиваемые отпуска</a:t>
            </a:r>
            <a:endParaRPr sz="1600">
              <a:latin typeface="Arial Narrow"/>
              <a:cs typeface="Arial Narrow"/>
            </a:endParaRPr>
          </a:p>
        </p:txBody>
      </p:sp>
      <p:sp modelId="{9EF92818-8AB5-4B4C-84E1-1C4F7D81DBA9}">
        <p:nvSpPr>
          <p:cNvPr id="646467283" name=""/>
          <p:cNvSpPr/>
          <p:nvPr/>
        </p:nvSpPr>
        <p:spPr bwMode="auto">
          <a:xfrm rot="0" flipH="0" flipV="0">
            <a:off x="829285" y="2417884"/>
            <a:ext cx="380278" cy="6497"/>
          </a:xfrm>
          <a:custGeom>
            <a:avLst/>
            <a:gdLst/>
            <a:ahLst/>
            <a:cxnLst/>
            <a:rect l="0" t="0" r="r" b="b"/>
            <a:pathLst>
              <a:path w="43200" h="43200" fill="norm" stroke="1" extrusionOk="0">
                <a:moveTo>
                  <a:pt x="764" y="0"/>
                </a:moveTo>
                <a:lnTo>
                  <a:pt x="0" y="43200"/>
                </a:lnTo>
                <a:lnTo>
                  <a:pt x="43200" y="43200"/>
                </a:ln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>
              <a:defRPr/>
            </a:pPr>
            <a:endParaRPr sz="1400">
              <a:latin typeface="Arial Narrow"/>
              <a:cs typeface="Arial Narrow"/>
            </a:endParaRPr>
          </a:p>
        </p:txBody>
      </p:sp>
      <p:sp modelId="{DD0B7A05-23E5-4226-B63B-2F93D4AEFD76}">
        <p:nvSpPr>
          <p:cNvPr id="191867466" name=""/>
          <p:cNvSpPr/>
          <p:nvPr/>
        </p:nvSpPr>
        <p:spPr bwMode="auto">
          <a:xfrm rot="0" flipH="0" flipV="0">
            <a:off x="1208322" y="1274541"/>
            <a:ext cx="3840676" cy="345094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6669" tIns="17779" rIns="26669" bIns="17779" numCol="1" spcCol="1268" anchor="ctr" anchorCtr="0">
            <a:noAutofit/>
          </a:bodyPr>
          <a:lstStyle/>
          <a:p>
            <a:pPr lvl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На День знаний (1 сентября)</a:t>
            </a:r>
            <a:endParaRPr sz="1400">
              <a:latin typeface="Arial Narrow"/>
              <a:cs typeface="Arial Narrow"/>
            </a:endParaRPr>
          </a:p>
        </p:txBody>
      </p:sp>
      <p:sp modelId="{088DF167-4D40-4561-A3E5-9D7F77752531}">
        <p:nvSpPr>
          <p:cNvPr id="2053471698" name=""/>
          <p:cNvSpPr/>
          <p:nvPr/>
        </p:nvSpPr>
        <p:spPr bwMode="auto">
          <a:xfrm rot="0" flipH="0" flipV="0">
            <a:off x="819141" y="2945422"/>
            <a:ext cx="392505" cy="21980"/>
          </a:xfrm>
          <a:custGeom>
            <a:avLst/>
            <a:gdLst/>
            <a:ahLst/>
            <a:cxnLst/>
            <a:rect l="0" t="0" r="r" b="b"/>
            <a:pathLst>
              <a:path w="43200" h="43200" fill="norm" stroke="1" extrusionOk="0">
                <a:moveTo>
                  <a:pt x="243" y="43200"/>
                </a:moveTo>
                <a:cubicBezTo>
                  <a:pt x="244" y="0"/>
                  <a:pt x="81" y="14486"/>
                  <a:pt x="0" y="130"/>
                </a:cubicBezTo>
                <a:lnTo>
                  <a:pt x="43200" y="130"/>
                </a:ln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>
              <a:defRPr/>
            </a:pPr>
            <a:endParaRPr sz="1400">
              <a:latin typeface="Arial Narrow"/>
              <a:cs typeface="Arial Narrow"/>
            </a:endParaRPr>
          </a:p>
        </p:txBody>
      </p:sp>
      <p:sp modelId="{9690631E-7A8F-4264-A64D-E8A06C6629BD}">
        <p:nvSpPr>
          <p:cNvPr id="1648401165" name=""/>
          <p:cNvSpPr/>
          <p:nvPr/>
        </p:nvSpPr>
        <p:spPr bwMode="auto">
          <a:xfrm rot="0" flipH="0" flipV="0">
            <a:off x="1212534" y="1749752"/>
            <a:ext cx="3836464" cy="388799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6669" tIns="17779" rIns="26669" bIns="17779" numCol="1" spcCol="1268" anchor="ctr" anchorCtr="0">
            <a:noAutofit/>
          </a:bodyPr>
          <a:lstStyle/>
          <a:p>
            <a:pPr lvl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Проводы сына на срочную службу</a:t>
            </a:r>
            <a:endParaRPr sz="140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  <p:sp modelId="{82A05E91-3181-4C1E-82B9-7B9658DB26A8}">
        <p:nvSpPr>
          <p:cNvPr id="1135032155" name=""/>
          <p:cNvSpPr/>
          <p:nvPr/>
        </p:nvSpPr>
        <p:spPr bwMode="auto">
          <a:xfrm rot="0" flipH="0" flipV="0">
            <a:off x="814038" y="1150326"/>
            <a:ext cx="385052" cy="3255240"/>
          </a:xfrm>
          <a:custGeom>
            <a:avLst/>
            <a:gdLst/>
            <a:ahLst/>
            <a:cxnLst/>
            <a:rect l="0" t="0" r="r" b="b"/>
            <a:pathLst>
              <a:path w="43200" h="43200" fill="norm" stroke="1" extrusionOk="0">
                <a:moveTo>
                  <a:pt x="0" y="0"/>
                </a:moveTo>
                <a:lnTo>
                  <a:pt x="707" y="43200"/>
                </a:lnTo>
                <a:lnTo>
                  <a:pt x="43200" y="43200"/>
                </a:ln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>
              <a:defRPr/>
            </a:pPr>
            <a:endParaRPr sz="1400">
              <a:latin typeface="Arial Narrow"/>
              <a:cs typeface="Arial Narrow"/>
            </a:endParaRPr>
          </a:p>
        </p:txBody>
      </p:sp>
      <p:sp modelId="{E5B2B71F-2576-4AC9-A86B-E24BE2DD5338}">
        <p:nvSpPr>
          <p:cNvPr id="1249520533" name=""/>
          <p:cNvSpPr/>
          <p:nvPr/>
        </p:nvSpPr>
        <p:spPr bwMode="auto">
          <a:xfrm rot="0" flipH="0" flipV="0">
            <a:off x="1206777" y="3250380"/>
            <a:ext cx="4747934" cy="374859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6669" tIns="17779" rIns="26669" bIns="17779" numCol="1" spcCol="1268" anchor="ctr" anchorCtr="0">
            <a:noAutofit/>
          </a:bodyPr>
          <a:lstStyle/>
          <a:p>
            <a:pPr lvl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Регистрация брака</a:t>
            </a:r>
            <a:endParaRPr sz="140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  <p:sp modelId="{BD3A26F9-5F38-47E9-B6CB-CF6AF8F3DC6E}">
        <p:nvSpPr>
          <p:cNvPr id="1792745501" name=""/>
          <p:cNvSpPr/>
          <p:nvPr/>
        </p:nvSpPr>
        <p:spPr bwMode="auto">
          <a:xfrm rot="0" flipH="0" flipV="0">
            <a:off x="816341" y="3408966"/>
            <a:ext cx="397445" cy="45720"/>
          </a:xfrm>
          <a:custGeom>
            <a:avLst/>
            <a:gdLst/>
            <a:ahLst/>
            <a:cxnLst/>
            <a:rect l="0" t="0" r="r" b="b"/>
            <a:pathLst>
              <a:path w="43200" h="43200" fill="norm" stroke="1" extrusionOk="0">
                <a:moveTo>
                  <a:pt x="546" y="0"/>
                </a:moveTo>
                <a:lnTo>
                  <a:pt x="0" y="43200"/>
                </a:lnTo>
                <a:lnTo>
                  <a:pt x="43200" y="43200"/>
                </a:ln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>
              <a:defRPr/>
            </a:pPr>
            <a:endParaRPr sz="1400">
              <a:latin typeface="Arial Narrow"/>
              <a:cs typeface="Arial Narrow"/>
            </a:endParaRPr>
          </a:p>
        </p:txBody>
      </p:sp>
      <p:sp modelId="{0A95834C-E5FD-4510-8578-E9AAC285BCC5}">
        <p:nvSpPr>
          <p:cNvPr id="1897940628" name=""/>
          <p:cNvSpPr/>
          <p:nvPr/>
        </p:nvSpPr>
        <p:spPr bwMode="auto">
          <a:xfrm rot="0" flipH="0" flipV="0">
            <a:off x="1220618" y="2241618"/>
            <a:ext cx="4311958" cy="392103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6669" tIns="17779" rIns="26669" bIns="17779" numCol="1" spcCol="1268" anchor="ctr" anchorCtr="0">
            <a:noAutofit/>
          </a:bodyPr>
          <a:lstStyle/>
          <a:p>
            <a:pPr lvl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Рождение ребенка</a:t>
            </a:r>
            <a:endParaRPr sz="1400">
              <a:solidFill>
                <a:srgbClr val="003366"/>
              </a:solidFill>
              <a:latin typeface="Arial Narrow"/>
              <a:cs typeface="Arial Narrow"/>
            </a:endParaRPr>
          </a:p>
        </p:txBody>
      </p:sp>
      <p:sp modelId="{37A88449-193F-4EC9-A091-ECD8A7DB5E27}">
        <p:nvSpPr>
          <p:cNvPr id="1221999149" name=""/>
          <p:cNvSpPr/>
          <p:nvPr/>
        </p:nvSpPr>
        <p:spPr bwMode="auto">
          <a:xfrm rot="0" flipH="0" flipV="0">
            <a:off x="821364" y="3920009"/>
            <a:ext cx="377725" cy="14547"/>
          </a:xfrm>
          <a:custGeom>
            <a:avLst/>
            <a:gdLst/>
            <a:ahLst/>
            <a:cxnLst/>
            <a:rect l="0" t="0" r="r" b="b"/>
            <a:pathLst>
              <a:path w="43200" h="43200" fill="norm" stroke="1" extrusionOk="0">
                <a:moveTo>
                  <a:pt x="0" y="43200"/>
                </a:moveTo>
                <a:lnTo>
                  <a:pt x="516" y="0"/>
                </a:lnTo>
                <a:lnTo>
                  <a:pt x="43200" y="0"/>
                </a:ln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>
              <a:defRPr/>
            </a:pPr>
            <a:endParaRPr sz="1400">
              <a:latin typeface="Arial Narrow"/>
              <a:cs typeface="Arial Narrow"/>
            </a:endParaRPr>
          </a:p>
        </p:txBody>
      </p:sp>
      <p:sp modelId="{CB912223-508B-4CA4-A01D-8ADC08398CBB}">
        <p:nvSpPr>
          <p:cNvPr id="1113272827" name=""/>
          <p:cNvSpPr/>
          <p:nvPr/>
        </p:nvSpPr>
        <p:spPr bwMode="auto">
          <a:xfrm rot="0" flipH="0" flipV="0">
            <a:off x="1201213" y="2764762"/>
            <a:ext cx="4331363" cy="378788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6669" tIns="17779" rIns="26669" bIns="17779" numCol="1" spcCol="1268" anchor="ctr" anchorCtr="0">
            <a:noAutofit/>
          </a:bodyPr>
          <a:lstStyle/>
          <a:p>
            <a:pPr lvl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Регистрация брака детей</a:t>
            </a:r>
            <a:r>
              <a:rPr lang="ru-RU" sz="1400">
                <a:latin typeface="Arial Narrow"/>
                <a:ea typeface="Arial Narrow"/>
                <a:cs typeface="Arial Narrow"/>
              </a:rPr>
              <a:t> </a:t>
            </a:r>
            <a:endParaRPr sz="1400">
              <a:latin typeface="Arial Narrow"/>
              <a:cs typeface="Arial Narrow"/>
            </a:endParaRPr>
          </a:p>
        </p:txBody>
      </p:sp>
      <p:sp modelId="{ACE9D061-6738-4645-A766-13D5BFDCF014}">
        <p:nvSpPr>
          <p:cNvPr id="186810546" name=""/>
          <p:cNvSpPr/>
          <p:nvPr/>
        </p:nvSpPr>
        <p:spPr bwMode="auto">
          <a:xfrm rot="0" flipH="0" flipV="0">
            <a:off x="829285" y="1912326"/>
            <a:ext cx="381296" cy="12682"/>
          </a:xfrm>
          <a:custGeom>
            <a:avLst/>
            <a:gdLst/>
            <a:ahLst/>
            <a:cxnLst/>
            <a:rect l="0" t="0" r="r" b="b"/>
            <a:pathLst>
              <a:path w="43200" h="43200" fill="norm" stroke="1" extrusionOk="0">
                <a:moveTo>
                  <a:pt x="762" y="0"/>
                </a:moveTo>
                <a:lnTo>
                  <a:pt x="0" y="43200"/>
                </a:lnTo>
                <a:lnTo>
                  <a:pt x="43200" y="43200"/>
                </a:ln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>
              <a:defRPr/>
            </a:pPr>
            <a:endParaRPr sz="1400">
              <a:latin typeface="Arial Narrow"/>
              <a:cs typeface="Arial Narrow"/>
            </a:endParaRPr>
          </a:p>
        </p:txBody>
      </p:sp>
      <p:sp modelId="{AD8313CA-3F14-469B-B891-3B044AEEFAD5}">
        <p:nvSpPr>
          <p:cNvPr id="740907517" name=""/>
          <p:cNvSpPr/>
          <p:nvPr/>
        </p:nvSpPr>
        <p:spPr bwMode="auto">
          <a:xfrm rot="0" flipH="0" flipV="0">
            <a:off x="1209347" y="3748995"/>
            <a:ext cx="4745365" cy="376061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6669" tIns="17779" rIns="26669" bIns="17779" numCol="1" spcCol="1268" anchor="ctr" anchorCtr="0">
            <a:noAutofit/>
          </a:bodyPr>
          <a:lstStyle/>
          <a:p>
            <a:pPr lvl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Родителю, воспитывающему </a:t>
            </a:r>
            <a:r>
              <a:rPr lang="ru-RU" sz="1400" b="0" i="0" u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3-х и более детей</a:t>
            </a:r>
            <a:endParaRPr sz="1400" b="0" i="0" u="none" strike="noStrike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  <p:sp modelId="{511D7ACD-D3A4-4C04-B40F-96D1F1C4EE91}">
        <p:nvSpPr>
          <p:cNvPr id="1534754970" name=""/>
          <p:cNvSpPr/>
          <p:nvPr/>
        </p:nvSpPr>
        <p:spPr bwMode="auto">
          <a:xfrm rot="0" flipH="0" flipV="0">
            <a:off x="821364" y="1462614"/>
            <a:ext cx="385825" cy="17423"/>
          </a:xfrm>
          <a:custGeom>
            <a:avLst/>
            <a:gdLst/>
            <a:ahLst/>
            <a:cxnLst/>
            <a:rect l="0" t="0" r="r" b="b"/>
            <a:pathLst>
              <a:path w="43200" h="43200" fill="norm" stroke="1" extrusionOk="0">
                <a:moveTo>
                  <a:pt x="0" y="43200"/>
                </a:moveTo>
                <a:lnTo>
                  <a:pt x="820" y="0"/>
                </a:lnTo>
                <a:lnTo>
                  <a:pt x="43200" y="0"/>
                </a:ln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p>
            <a:pPr>
              <a:defRPr/>
            </a:pPr>
            <a:endParaRPr sz="1400">
              <a:latin typeface="Arial Narrow"/>
              <a:cs typeface="Arial Narrow"/>
            </a:endParaRPr>
          </a:p>
        </p:txBody>
      </p:sp>
      <p:sp modelId="{ADE5B599-4785-4DB3-A39E-EA0D3D421FE0}">
        <p:nvSpPr>
          <p:cNvPr id="1934748337" name=""/>
          <p:cNvSpPr/>
          <p:nvPr/>
        </p:nvSpPr>
        <p:spPr bwMode="auto">
          <a:xfrm rot="0" flipH="0" flipV="0">
            <a:off x="1206532" y="4256933"/>
            <a:ext cx="6520358" cy="381863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6669" tIns="17779" rIns="26669" bIns="17779" numCol="1" spcCol="1268" anchor="ctr" anchorCtr="0">
            <a:noAutofit/>
          </a:bodyPr>
          <a:lstStyle/>
          <a:p>
            <a:pPr lvl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</a:rPr>
              <a:t>Обустройство на новом месте работы</a:t>
            </a:r>
            <a:endParaRPr sz="1400">
              <a:solidFill>
                <a:srgbClr val="003366"/>
              </a:solidFill>
              <a:latin typeface="Arial Narrow"/>
              <a:cs typeface="Arial Narrow"/>
            </a:endParaRPr>
          </a:p>
        </p:txBody>
      </p:sp>
      <p:cxnSp>
        <p:nvCxnSpPr>
          <p:cNvPr id="771025679" name="Прямая соединительная линия 2"/>
          <p:cNvCxnSpPr>
            <a:cxnSpLocks/>
          </p:cNvCxnSpPr>
          <p:nvPr/>
        </p:nvCxnSpPr>
        <p:spPr bwMode="auto">
          <a:xfrm rot="0" flipH="0" flipV="0">
            <a:off x="4491891" y="1269119"/>
            <a:ext cx="0" cy="33947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63347463" name="Прямая соединительная линия 9"/>
          <p:cNvCxnSpPr>
            <a:cxnSpLocks/>
          </p:cNvCxnSpPr>
          <p:nvPr/>
        </p:nvCxnSpPr>
        <p:spPr bwMode="auto">
          <a:xfrm rot="0" flipH="0" flipV="0">
            <a:off x="4491891" y="1738786"/>
            <a:ext cx="0" cy="414277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86566188" name="Прямая соединительная линия 11"/>
          <p:cNvCxnSpPr>
            <a:cxnSpLocks/>
          </p:cNvCxnSpPr>
          <p:nvPr/>
        </p:nvCxnSpPr>
        <p:spPr bwMode="auto">
          <a:xfrm rot="0" flipH="0" flipV="0">
            <a:off x="4495993" y="2236787"/>
            <a:ext cx="0" cy="403772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2415059" name="Прямая соединительная линия 12"/>
          <p:cNvCxnSpPr>
            <a:cxnSpLocks/>
          </p:cNvCxnSpPr>
          <p:nvPr/>
        </p:nvCxnSpPr>
        <p:spPr bwMode="auto">
          <a:xfrm rot="0" flipH="0" flipV="0">
            <a:off x="4495993" y="2764762"/>
            <a:ext cx="0" cy="364114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11774985" name="Прямая соединительная линия 13"/>
          <p:cNvCxnSpPr>
            <a:cxnSpLocks/>
          </p:cNvCxnSpPr>
          <p:nvPr/>
        </p:nvCxnSpPr>
        <p:spPr bwMode="auto">
          <a:xfrm rot="0" flipH="0" flipV="0">
            <a:off x="4497842" y="3250380"/>
            <a:ext cx="0" cy="35850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35406936" name="Прямая соединительная линия 14"/>
          <p:cNvCxnSpPr>
            <a:cxnSpLocks/>
          </p:cNvCxnSpPr>
          <p:nvPr/>
        </p:nvCxnSpPr>
        <p:spPr bwMode="auto">
          <a:xfrm rot="0" flipH="0" flipV="0">
            <a:off x="4510647" y="3747294"/>
            <a:ext cx="0" cy="374525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0409162" name="TextBox 23"/>
          <p:cNvSpPr txBox="1"/>
          <p:nvPr/>
        </p:nvSpPr>
        <p:spPr bwMode="auto">
          <a:xfrm rot="0" flipH="0" flipV="0">
            <a:off x="5164706" y="3781977"/>
            <a:ext cx="708495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3 дня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11911349" name="TextBox 24"/>
          <p:cNvSpPr txBox="1"/>
          <p:nvPr/>
        </p:nvSpPr>
        <p:spPr bwMode="auto">
          <a:xfrm rot="0" flipH="0" flipV="0">
            <a:off x="5139932" y="3296410"/>
            <a:ext cx="619314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3 дня</a:t>
            </a:r>
            <a:endParaRPr sz="1400">
              <a:latin typeface="Arial Narrow"/>
              <a:cs typeface="Arial Narrow"/>
            </a:endParaRPr>
          </a:p>
        </p:txBody>
      </p:sp>
      <p:cxnSp>
        <p:nvCxnSpPr>
          <p:cNvPr id="1405358536" name="Прямая соединительная линия 25"/>
          <p:cNvCxnSpPr>
            <a:cxnSpLocks/>
          </p:cNvCxnSpPr>
          <p:nvPr/>
        </p:nvCxnSpPr>
        <p:spPr bwMode="auto">
          <a:xfrm rot="0" flipH="0" flipV="0">
            <a:off x="4508766" y="4252264"/>
            <a:ext cx="0" cy="386531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06060974" name="TextBox 26"/>
          <p:cNvSpPr txBox="1"/>
          <p:nvPr/>
        </p:nvSpPr>
        <p:spPr bwMode="auto">
          <a:xfrm rot="0" flipH="0" flipV="0">
            <a:off x="4678668" y="2778189"/>
            <a:ext cx="646520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2 дня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44838320" name="TextBox 27"/>
          <p:cNvSpPr txBox="1"/>
          <p:nvPr/>
        </p:nvSpPr>
        <p:spPr bwMode="auto">
          <a:xfrm rot="0" flipH="0" flipV="0">
            <a:off x="4667484" y="2285314"/>
            <a:ext cx="603277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2 дня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70107504" name="TextBox 28"/>
          <p:cNvSpPr txBox="1"/>
          <p:nvPr/>
        </p:nvSpPr>
        <p:spPr bwMode="auto">
          <a:xfrm rot="0" flipH="0" flipV="0">
            <a:off x="4471426" y="1763337"/>
            <a:ext cx="702317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1 день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45234780" name="TextBox 29"/>
          <p:cNvSpPr txBox="1"/>
          <p:nvPr/>
        </p:nvSpPr>
        <p:spPr bwMode="auto">
          <a:xfrm rot="0" flipH="0" flipV="0">
            <a:off x="4450875" y="1279465"/>
            <a:ext cx="702738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1 день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68820997" name="TextBox 32"/>
          <p:cNvSpPr txBox="1"/>
          <p:nvPr/>
        </p:nvSpPr>
        <p:spPr bwMode="auto">
          <a:xfrm rot="0" flipH="0" flipV="0">
            <a:off x="5989528" y="4256641"/>
            <a:ext cx="943749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7 дней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1811441" y="76198"/>
            <a:ext cx="7321550" cy="533400"/>
          </a:xfrm>
        </p:spPr>
        <p:txBody>
          <a:bodyPr/>
          <a:lstStyle/>
          <a:p>
            <a:pPr>
              <a:defRPr/>
            </a:pP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Социальные гарантии работников с семейными обязанностями</a:t>
            </a:r>
            <a:endParaRPr sz="1900"/>
          </a:p>
        </p:txBody>
      </p:sp>
      <p:sp>
        <p:nvSpPr>
          <p:cNvPr id="352236705" name="Текст 14"/>
          <p:cNvSpPr>
            <a:spLocks noGrp="1"/>
          </p:cNvSpPr>
          <p:nvPr/>
        </p:nvSpPr>
        <p:spPr bwMode="auto">
          <a:xfrm>
            <a:off x="1666617" y="4783095"/>
            <a:ext cx="7312640" cy="30515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marL="0" indent="-28575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2pPr>
            <a:lvl3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3pPr>
            <a:lvl4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4pPr>
            <a:lvl5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b="0" i="0" u="none" strike="noStrike" cap="none" spc="0">
                <a:solidFill>
                  <a:schemeClr val="bg1"/>
                </a:solidFill>
                <a:latin typeface="Arial Narrow"/>
                <a:ea typeface="Arial"/>
                <a:cs typeface="Arial"/>
              </a:rPr>
              <a:t>За лучшие условия работникам с семейными обязанностями в организациях производственной сферы</a:t>
            </a:r>
            <a:endParaRPr/>
          </a:p>
        </p:txBody>
      </p:sp>
      <p:sp modelId="{F99AABD2-D2F3-4873-8901-A3F6050583ED}">
        <p:nvSpPr>
          <p:cNvPr id="2098963763" name=""/>
          <p:cNvSpPr/>
          <p:nvPr/>
        </p:nvSpPr>
        <p:spPr bwMode="auto">
          <a:xfrm rot="0" flipH="0" flipV="0">
            <a:off x="384402" y="813911"/>
            <a:ext cx="8137558" cy="592149"/>
          </a:xfrm>
          <a:prstGeom prst="roundRect">
            <a:avLst>
              <a:gd name="adj" fmla="val 10000"/>
            </a:avLst>
          </a:prstGeom>
          <a:solidFill>
            <a:srgbClr val="003366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45719" tIns="45719" rIns="45719" bIns="45719" numCol="1" spcCol="1268" rtlCol="0" fromWordArt="0" anchor="ctr" anchorCtr="0" forceAA="0" upright="0" compatLnSpc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</a:rPr>
              <a:t>                                      </a:t>
            </a:r>
            <a:r>
              <a:rPr lang="ru-RU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Медицинское обеспечение: здравпункт МСЧ и по полисам ДМС</a:t>
            </a:r>
            <a:endParaRPr sz="1400">
              <a:latin typeface="Arial Narrow"/>
              <a:cs typeface="Arial Narrow"/>
            </a:endParaRPr>
          </a:p>
          <a:p>
            <a:pPr lvl="1" algn="l" defTabSz="6222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                    Более 800 работников</a:t>
            </a:r>
            <a:r>
              <a:rPr lang="en-US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в год</a:t>
            </a:r>
            <a:endParaRPr sz="1400">
              <a:latin typeface="Arial Narrow"/>
              <a:cs typeface="Arial Narrow"/>
            </a:endParaRPr>
          </a:p>
        </p:txBody>
      </p:sp>
      <p:sp modelId="{B0E727B1-DF00-4B0D-BE52-7F68533D89EA}">
        <p:nvSpPr>
          <p:cNvPr id="740357568" name=""/>
          <p:cNvSpPr/>
          <p:nvPr/>
        </p:nvSpPr>
        <p:spPr bwMode="auto">
          <a:xfrm rot="0" flipH="0" flipV="0">
            <a:off x="422612" y="873126"/>
            <a:ext cx="1244004" cy="47371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C2082CF4-E4B0-4E39-BB81-8459CDFC140F}">
        <p:nvSpPr>
          <p:cNvPr id="91654893" name=""/>
          <p:cNvSpPr/>
          <p:nvPr/>
        </p:nvSpPr>
        <p:spPr bwMode="auto">
          <a:xfrm rot="0" flipH="0" flipV="0">
            <a:off x="384402" y="1465275"/>
            <a:ext cx="8137558" cy="592149"/>
          </a:xfrm>
          <a:prstGeom prst="roundRect">
            <a:avLst>
              <a:gd name="adj" fmla="val 10000"/>
            </a:avLst>
          </a:prstGeom>
          <a:solidFill>
            <a:srgbClr val="0079C2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45719" tIns="45719" rIns="45719" bIns="45719" numCol="1" spcCol="1268" rtlCol="0" fromWordArt="0" anchor="ctr" anchorCtr="0" forceAA="0" upright="0" compatLnSpc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/>
                </a:solidFill>
              </a:rPr>
              <a:t>                                      </a:t>
            </a:r>
            <a:r>
              <a:rPr lang="ru-RU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Обеспечение детскими новогодними подарками</a:t>
            </a:r>
            <a:endParaRPr sz="140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1" algn="l" defTabSz="6222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                    Более</a:t>
            </a:r>
            <a:r>
              <a:rPr lang="en-US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700 работников</a:t>
            </a:r>
            <a:r>
              <a:rPr lang="en-US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4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в год</a:t>
            </a:r>
            <a:endParaRPr sz="1200">
              <a:solidFill>
                <a:schemeClr val="bg1"/>
              </a:solidFill>
            </a:endParaRPr>
          </a:p>
        </p:txBody>
      </p:sp>
      <p:sp modelId="{E7086783-C587-4519-909D-29890C86442A}">
        <p:nvSpPr>
          <p:cNvPr id="1687063313" name=""/>
          <p:cNvSpPr/>
          <p:nvPr/>
        </p:nvSpPr>
        <p:spPr bwMode="auto">
          <a:xfrm rot="0" flipH="0" flipV="0">
            <a:off x="463355" y="1524490"/>
            <a:ext cx="1203260" cy="47371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4694CD35-3C41-44AF-BEF5-5DA973B39C30}">
        <p:nvSpPr>
          <p:cNvPr id="1819818377" name=""/>
          <p:cNvSpPr/>
          <p:nvPr/>
        </p:nvSpPr>
        <p:spPr bwMode="auto">
          <a:xfrm rot="0" flipH="0" flipV="0">
            <a:off x="384402" y="2116640"/>
            <a:ext cx="8137558" cy="592149"/>
          </a:xfrm>
          <a:prstGeom prst="roundRect">
            <a:avLst>
              <a:gd name="adj" fmla="val 10000"/>
            </a:avLst>
          </a:prstGeom>
          <a:solidFill>
            <a:srgbClr val="00CCFF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45719" tIns="45719" rIns="45719" bIns="45719" numCol="1" spcCol="1268" rtlCol="0" fromWordArt="0" anchor="ctr" anchorCtr="0" forceAA="0" upright="0" compatLnSpc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3366"/>
                </a:solidFill>
              </a:rPr>
              <a:t>                                       </a:t>
            </a: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Материальная помощь работникам с семейными обязанностями</a:t>
            </a:r>
            <a:endParaRPr sz="1400">
              <a:solidFill>
                <a:srgbClr val="003366"/>
              </a:solidFill>
              <a:latin typeface="Arial Narrow"/>
              <a:cs typeface="Arial Narrow"/>
            </a:endParaRPr>
          </a:p>
          <a:p>
            <a:pPr lvl="1" algn="l" defTabSz="6222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                      Более 400 работников</a:t>
            </a:r>
            <a:r>
              <a:rPr lang="en-US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в год</a:t>
            </a:r>
            <a:endParaRPr sz="1400">
              <a:solidFill>
                <a:srgbClr val="003366"/>
              </a:solidFill>
              <a:latin typeface="Arial Narrow"/>
              <a:cs typeface="Arial Narrow"/>
            </a:endParaRPr>
          </a:p>
        </p:txBody>
      </p:sp>
      <p:sp modelId="{47A2E35B-6E8C-4E36-8A18-7B18FACA0B47}">
        <p:nvSpPr>
          <p:cNvPr id="2080592430" name=""/>
          <p:cNvSpPr/>
          <p:nvPr/>
        </p:nvSpPr>
        <p:spPr bwMode="auto">
          <a:xfrm rot="0" flipH="0" flipV="0">
            <a:off x="460662" y="2175855"/>
            <a:ext cx="1205954" cy="47371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A6FDF6B8-4665-4287-9757-5F526D35606A}">
        <p:nvSpPr>
          <p:cNvPr id="1880879945" name=""/>
          <p:cNvSpPr/>
          <p:nvPr/>
        </p:nvSpPr>
        <p:spPr bwMode="auto">
          <a:xfrm rot="0" flipH="0" flipV="0">
            <a:off x="384402" y="2768005"/>
            <a:ext cx="8137558" cy="592149"/>
          </a:xfrm>
          <a:prstGeom prst="roundRect">
            <a:avLst>
              <a:gd name="adj" fmla="val 10000"/>
            </a:avLst>
          </a:prstGeom>
          <a:solidFill>
            <a:srgbClr val="A0E1FF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45719" tIns="45719" rIns="45719" bIns="45719" numCol="1" spcCol="1268" rtlCol="0" fromWordArt="0" anchor="ctr" anchorCtr="0" forceAA="0" upright="0" compatLnSpc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3366"/>
                </a:solidFill>
              </a:rPr>
              <a:t>                                       </a:t>
            </a: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Жилищное обеспечение</a:t>
            </a:r>
            <a:endParaRPr sz="1400">
              <a:latin typeface="Arial Narrow"/>
              <a:cs typeface="Arial Narrow"/>
            </a:endParaRPr>
          </a:p>
          <a:p>
            <a:pPr lvl="1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                      Более 200 семей</a:t>
            </a:r>
            <a:r>
              <a:rPr lang="en-US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в год</a:t>
            </a:r>
            <a:endParaRPr sz="1400">
              <a:latin typeface="Arial Narrow"/>
              <a:cs typeface="Arial Narrow"/>
            </a:endParaRPr>
          </a:p>
        </p:txBody>
      </p:sp>
      <p:sp modelId="{0195CFD0-976F-4D44-A14A-ACF48ACB4B75}">
        <p:nvSpPr>
          <p:cNvPr id="1674365578" name=""/>
          <p:cNvSpPr/>
          <p:nvPr/>
        </p:nvSpPr>
        <p:spPr bwMode="auto">
          <a:xfrm rot="0" flipH="0" flipV="0">
            <a:off x="463355" y="2827220"/>
            <a:ext cx="1203260" cy="47371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C13AE959-4CB3-4ED3-ABFD-D126345EFE52}">
        <p:nvSpPr>
          <p:cNvPr id="613326852" name=""/>
          <p:cNvSpPr/>
          <p:nvPr/>
        </p:nvSpPr>
        <p:spPr bwMode="auto">
          <a:xfrm rot="0" flipH="0" flipV="0">
            <a:off x="384402" y="3419370"/>
            <a:ext cx="8137558" cy="592149"/>
          </a:xfrm>
          <a:prstGeom prst="roundRect">
            <a:avLst>
              <a:gd name="adj" fmla="val 10000"/>
            </a:avLst>
          </a:prstGeom>
          <a:solidFill>
            <a:srgbClr val="FFFF9B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45719" tIns="45719" rIns="45719" bIns="45719" numCol="1" spcCol="1268" rtlCol="0" fromWordArt="0" anchor="ctr" anchorCtr="0" forceAA="0" upright="0" compatLnSpc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3366"/>
                </a:solidFill>
              </a:rPr>
              <a:t>                                       </a:t>
            </a: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Организация семейного отдыха</a:t>
            </a:r>
            <a:endParaRPr sz="1400">
              <a:solidFill>
                <a:srgbClr val="003366"/>
              </a:solidFill>
              <a:latin typeface="Arial Narrow"/>
              <a:cs typeface="Arial Narrow"/>
            </a:endParaRPr>
          </a:p>
          <a:p>
            <a:pPr lvl="1" algn="l" defTabSz="6222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                      Более 250 работников</a:t>
            </a:r>
            <a:r>
              <a:rPr lang="en-US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в год</a:t>
            </a:r>
            <a:endParaRPr sz="1400">
              <a:solidFill>
                <a:srgbClr val="003366"/>
              </a:solidFill>
              <a:latin typeface="Arial Narrow"/>
              <a:cs typeface="Arial Narrow"/>
            </a:endParaRPr>
          </a:p>
        </p:txBody>
      </p:sp>
      <p:sp modelId="{575D044D-1F08-4862-B985-F5DE16BA64A8}">
        <p:nvSpPr>
          <p:cNvPr id="1520037405" name=""/>
          <p:cNvSpPr/>
          <p:nvPr/>
        </p:nvSpPr>
        <p:spPr bwMode="auto">
          <a:xfrm rot="0" flipH="0" flipV="0">
            <a:off x="463355" y="3478585"/>
            <a:ext cx="1203260" cy="47371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A8B584FF-5FB8-4966-906B-418F04F68045}">
        <p:nvSpPr>
          <p:cNvPr id="109572853" name=""/>
          <p:cNvSpPr/>
          <p:nvPr/>
        </p:nvSpPr>
        <p:spPr bwMode="auto">
          <a:xfrm rot="0" flipH="0" flipV="0">
            <a:off x="384402" y="4070735"/>
            <a:ext cx="8137558" cy="592149"/>
          </a:xfrm>
          <a:prstGeom prst="roundRect">
            <a:avLst>
              <a:gd name="adj" fmla="val 10000"/>
            </a:avLst>
          </a:prstGeom>
          <a:solidFill>
            <a:srgbClr val="FFD200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45719" tIns="45719" rIns="45719" bIns="45719" numCol="1" spcCol="1268" rtlCol="0" fromWordArt="0" anchor="ctr" anchorCtr="0" forceAA="0" upright="0" compatLnSpc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333399"/>
                </a:solidFill>
              </a:rPr>
              <a:t>                                      </a:t>
            </a:r>
            <a:r>
              <a:rPr lang="ru-RU" sz="1400">
                <a:solidFill>
                  <a:srgbClr val="333399"/>
                </a:solidFill>
                <a:latin typeface="Arial Narrow"/>
                <a:ea typeface="Arial Narrow"/>
                <a:cs typeface="Arial Narrow"/>
              </a:rPr>
              <a:t> Компенсация половины родительской платы за детские сады</a:t>
            </a:r>
            <a:endParaRPr sz="1400">
              <a:solidFill>
                <a:srgbClr val="333399"/>
              </a:solidFill>
              <a:latin typeface="Arial Narrow"/>
              <a:cs typeface="Arial Narrow"/>
            </a:endParaRPr>
          </a:p>
          <a:p>
            <a:pPr lvl="1" algn="l" defTabSz="6222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solidFill>
                  <a:srgbClr val="333399"/>
                </a:solidFill>
                <a:latin typeface="Arial Narrow"/>
                <a:ea typeface="Arial Narrow"/>
                <a:cs typeface="Arial Narrow"/>
              </a:rPr>
              <a:t>                      Более 100 работников в год</a:t>
            </a:r>
            <a:endParaRPr sz="1400">
              <a:solidFill>
                <a:srgbClr val="333399"/>
              </a:solidFill>
              <a:latin typeface="Arial Narrow"/>
              <a:cs typeface="Arial Narrow"/>
            </a:endParaRPr>
          </a:p>
        </p:txBody>
      </p:sp>
      <p:sp modelId="{404AFBDE-6BF4-42AA-96B8-A6CBC64326AF}">
        <p:nvSpPr>
          <p:cNvPr id="320217651" name=""/>
          <p:cNvSpPr/>
          <p:nvPr/>
        </p:nvSpPr>
        <p:spPr bwMode="auto">
          <a:xfrm rot="0" flipH="0" flipV="0">
            <a:off x="463355" y="4129950"/>
            <a:ext cx="1203260" cy="47371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1518799612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585395" y="2803902"/>
            <a:ext cx="808824" cy="528730"/>
          </a:xfrm>
          <a:prstGeom prst="rect">
            <a:avLst/>
          </a:prstGeom>
        </p:spPr>
      </p:pic>
      <p:pic>
        <p:nvPicPr>
          <p:cNvPr id="1232737973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655130" y="4117099"/>
            <a:ext cx="739090" cy="485062"/>
          </a:xfrm>
          <a:prstGeom prst="rect">
            <a:avLst/>
          </a:prstGeom>
        </p:spPr>
      </p:pic>
      <p:pic>
        <p:nvPicPr>
          <p:cNvPr id="161802247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620263" y="2143247"/>
            <a:ext cx="808824" cy="549525"/>
          </a:xfrm>
          <a:prstGeom prst="rect">
            <a:avLst/>
          </a:prstGeom>
        </p:spPr>
      </p:pic>
      <p:pic>
        <p:nvPicPr>
          <p:cNvPr id="1512135042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658664" y="3491070"/>
            <a:ext cx="808824" cy="476954"/>
          </a:xfrm>
          <a:prstGeom prst="rect">
            <a:avLst/>
          </a:prstGeom>
        </p:spPr>
      </p:pic>
      <p:pic>
        <p:nvPicPr>
          <p:cNvPr id="1276016136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0" flipH="0" flipV="0">
            <a:off x="656799" y="873126"/>
            <a:ext cx="643082" cy="473719"/>
          </a:xfrm>
          <a:prstGeom prst="rect">
            <a:avLst/>
          </a:prstGeom>
        </p:spPr>
      </p:pic>
      <p:pic>
        <p:nvPicPr>
          <p:cNvPr id="2058846098" name="Рисунок 1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548762" y="1518013"/>
            <a:ext cx="446770" cy="488733"/>
          </a:xfrm>
          <a:prstGeom prst="rect">
            <a:avLst/>
          </a:prstGeom>
        </p:spPr>
      </p:pic>
      <p:pic>
        <p:nvPicPr>
          <p:cNvPr id="1376193282" name="Рисунок 23" descr="C:\Users\Леонардовна\Desktop\НГ 2022\Новая книга.jpg"/>
          <p:cNvPicPr/>
          <p:nvPr/>
        </p:nvPicPr>
        <p:blipFill>
          <a:blip r:embed="rId8"/>
          <a:stretch/>
        </p:blipFill>
        <p:spPr bwMode="auto">
          <a:xfrm rot="0" flipH="0" flipV="0">
            <a:off x="1077583" y="1528787"/>
            <a:ext cx="444594" cy="468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811442" y="76199"/>
            <a:ext cx="7321551" cy="661039"/>
          </a:xfrm>
        </p:spPr>
        <p:txBody>
          <a:bodyPr/>
          <a:lstStyle/>
          <a:p>
            <a:pPr>
              <a:defRPr/>
            </a:pP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Развитие семейных ценностей</a:t>
            </a:r>
            <a:endParaRPr sz="1900"/>
          </a:p>
        </p:txBody>
      </p:sp>
      <p:sp>
        <p:nvSpPr>
          <p:cNvPr id="233576208" name="Текст 14"/>
          <p:cNvSpPr>
            <a:spLocks noGrp="1"/>
          </p:cNvSpPr>
          <p:nvPr/>
        </p:nvSpPr>
        <p:spPr bwMode="auto">
          <a:xfrm>
            <a:off x="1666617" y="4783095"/>
            <a:ext cx="7312640" cy="30515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marL="0" indent="-28575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2pPr>
            <a:lvl3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3pPr>
            <a:lvl4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4pPr>
            <a:lvl5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b="0" i="0" u="none" strike="noStrike" cap="none" spc="0">
                <a:solidFill>
                  <a:schemeClr val="bg1"/>
                </a:solidFill>
                <a:latin typeface="Arial Narrow"/>
                <a:ea typeface="Arial"/>
                <a:cs typeface="Arial"/>
              </a:rPr>
              <a:t>За лучшие условия работникам с семейными обязанностями в организациях производственной сферы</a:t>
            </a:r>
            <a:endParaRPr/>
          </a:p>
        </p:txBody>
      </p:sp>
      <p:sp>
        <p:nvSpPr>
          <p:cNvPr id="2130259108" name="Прямоугольник 30"/>
          <p:cNvSpPr/>
          <p:nvPr/>
        </p:nvSpPr>
        <p:spPr bwMode="auto">
          <a:xfrm>
            <a:off x="2939039" y="2425179"/>
            <a:ext cx="3210444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Шефская деятельность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13941387" name="Прямоугольник 31"/>
          <p:cNvSpPr/>
          <p:nvPr/>
        </p:nvSpPr>
        <p:spPr bwMode="auto">
          <a:xfrm>
            <a:off x="5742950" y="4409009"/>
            <a:ext cx="3618292" cy="24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99"/>
              </a:lnSpc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Культурно-массовые мероприятия</a:t>
            </a:r>
            <a:endParaRPr sz="1400"/>
          </a:p>
        </p:txBody>
      </p:sp>
      <p:sp>
        <p:nvSpPr>
          <p:cNvPr id="1313524167" name="Прямоугольник 40"/>
          <p:cNvSpPr/>
          <p:nvPr/>
        </p:nvSpPr>
        <p:spPr bwMode="auto">
          <a:xfrm>
            <a:off x="-313554" y="2470899"/>
            <a:ext cx="3585330" cy="24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99"/>
              </a:lnSpc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Экологические акции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34478096" name="Прямоугольник 41"/>
          <p:cNvSpPr/>
          <p:nvPr/>
        </p:nvSpPr>
        <p:spPr bwMode="auto">
          <a:xfrm>
            <a:off x="5917189" y="2427603"/>
            <a:ext cx="3210444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Благотворительные акции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98571703" name="Прямоугольник 42"/>
          <p:cNvSpPr/>
          <p:nvPr/>
        </p:nvSpPr>
        <p:spPr bwMode="auto">
          <a:xfrm>
            <a:off x="2684462" y="4360435"/>
            <a:ext cx="3535560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Новогодние поздравления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530762448" name="Рисунок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3369" y="896680"/>
            <a:ext cx="2273176" cy="1522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571446" name="Рисунок 13"/>
          <p:cNvPicPr>
            <a:picLocks noChangeAspect="1"/>
          </p:cNvPicPr>
          <p:nvPr/>
        </p:nvPicPr>
        <p:blipFill>
          <a:blip r:embed="rId3"/>
          <a:srcRect l="0" t="0" r="16084" b="-1242"/>
          <a:stretch/>
        </p:blipFill>
        <p:spPr bwMode="auto">
          <a:xfrm>
            <a:off x="3427778" y="883449"/>
            <a:ext cx="2225056" cy="1535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286287" name="Рисунок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93439" y="896680"/>
            <a:ext cx="2223241" cy="153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13173159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3369" y="2758394"/>
            <a:ext cx="2281092" cy="153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980615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01003" y="2764425"/>
            <a:ext cx="2251831" cy="1547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28908395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380939" y="2788227"/>
            <a:ext cx="2235742" cy="1578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42727971" name="Прямоугольник 44"/>
          <p:cNvSpPr/>
          <p:nvPr/>
        </p:nvSpPr>
        <p:spPr bwMode="auto">
          <a:xfrm>
            <a:off x="-242913" y="4405948"/>
            <a:ext cx="3594942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99"/>
              </a:lnSpc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Спортивно-оздоровительные мероприятия</a:t>
            </a:r>
            <a:endParaRPr sz="1400">
              <a:solidFill>
                <a:srgbClr val="003366"/>
              </a:solidFill>
              <a:latin typeface="Arial Narrow"/>
              <a:cs typeface="Arial Narrow"/>
            </a:endParaRPr>
          </a:p>
          <a:p>
            <a:pPr>
              <a:lnSpc>
                <a:spcPts val="1199"/>
              </a:lnSpc>
              <a:defRPr/>
            </a:pPr>
            <a:r>
              <a:rPr lang="ru-RU" sz="1400">
                <a:solidFill>
                  <a:srgbClr val="003366"/>
                </a:solidFill>
                <a:latin typeface="Arial Narrow"/>
                <a:ea typeface="Arial Narrow"/>
                <a:cs typeface="Arial Narrow"/>
              </a:rPr>
              <a:t> 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Р7-Офис/2024.2.1.466</Application>
  <DocSecurity>0</DocSecurity>
  <PresentationFormat>Экран (16:9)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>Hewlett-Packard Company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julia</dc:creator>
  <cp:keywords/>
  <dc:description/>
  <dc:identifier/>
  <dc:language/>
  <cp:lastModifiedBy/>
  <cp:revision>98</cp:revision>
  <dcterms:created xsi:type="dcterms:W3CDTF">2016-02-05T10:31:15Z</dcterms:created>
  <dcterms:modified xsi:type="dcterms:W3CDTF">2025-02-11T10:59:35Z</dcterms:modified>
  <cp:category/>
  <cp:contentStatus/>
  <cp:version/>
</cp:coreProperties>
</file>